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57" r:id="rId6"/>
    <p:sldId id="262" r:id="rId7"/>
    <p:sldId id="263" r:id="rId8"/>
    <p:sldId id="261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279" r:id="rId23"/>
    <p:sldId id="282" r:id="rId24"/>
    <p:sldId id="286" r:id="rId25"/>
    <p:sldId id="287" r:id="rId26"/>
    <p:sldId id="288" r:id="rId27"/>
    <p:sldId id="283" r:id="rId28"/>
    <p:sldId id="291" r:id="rId29"/>
    <p:sldId id="289" r:id="rId30"/>
    <p:sldId id="290" r:id="rId31"/>
    <p:sldId id="284" r:id="rId32"/>
    <p:sldId id="294" r:id="rId33"/>
    <p:sldId id="292" r:id="rId34"/>
    <p:sldId id="293" r:id="rId35"/>
    <p:sldId id="285" r:id="rId36"/>
    <p:sldId id="295" r:id="rId37"/>
    <p:sldId id="297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205"/>
    <a:srgbClr val="00B2A9"/>
    <a:srgbClr val="FFC000"/>
    <a:srgbClr val="5D285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9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9DB8-BA94-4E02-92D2-5A1A2A3E661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6514-001A-4DE4-8AE3-63FD07426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00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9DB8-BA94-4E02-92D2-5A1A2A3E661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6514-001A-4DE4-8AE3-63FD07426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23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9DB8-BA94-4E02-92D2-5A1A2A3E661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6514-001A-4DE4-8AE3-63FD07426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33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9DB8-BA94-4E02-92D2-5A1A2A3E661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6514-001A-4DE4-8AE3-63FD07426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43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9DB8-BA94-4E02-92D2-5A1A2A3E661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6514-001A-4DE4-8AE3-63FD07426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0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9DB8-BA94-4E02-92D2-5A1A2A3E661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6514-001A-4DE4-8AE3-63FD07426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30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9DB8-BA94-4E02-92D2-5A1A2A3E661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6514-001A-4DE4-8AE3-63FD07426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9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9DB8-BA94-4E02-92D2-5A1A2A3E661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6514-001A-4DE4-8AE3-63FD07426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4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9DB8-BA94-4E02-92D2-5A1A2A3E661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6514-001A-4DE4-8AE3-63FD07426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53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9DB8-BA94-4E02-92D2-5A1A2A3E661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6514-001A-4DE4-8AE3-63FD07426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9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9DB8-BA94-4E02-92D2-5A1A2A3E661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6514-001A-4DE4-8AE3-63FD07426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93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39DB8-BA94-4E02-92D2-5A1A2A3E661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26514-001A-4DE4-8AE3-63FD07426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35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5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9.xml"/><Relationship Id="rId7" Type="http://schemas.openxmlformats.org/officeDocument/2006/relationships/slide" Target="slide1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4.xml"/><Relationship Id="rId7" Type="http://schemas.openxmlformats.org/officeDocument/2006/relationships/slide" Target="slide2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20.jpeg"/><Relationship Id="rId4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3.xml"/><Relationship Id="rId4" Type="http://schemas.openxmlformats.org/officeDocument/2006/relationships/slide" Target="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5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3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slide" Target="slide33.xml"/><Relationship Id="rId3" Type="http://schemas.openxmlformats.org/officeDocument/2006/relationships/slide" Target="slide4.xml"/><Relationship Id="rId7" Type="http://schemas.openxmlformats.org/officeDocument/2006/relationships/image" Target="../media/image25.jpeg"/><Relationship Id="rId12" Type="http://schemas.openxmlformats.org/officeDocument/2006/relationships/slide" Target="slide3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slide" Target="slide34.xml"/><Relationship Id="rId10" Type="http://schemas.openxmlformats.org/officeDocument/2006/relationships/image" Target="../media/image28.jpg"/><Relationship Id="rId4" Type="http://schemas.openxmlformats.org/officeDocument/2006/relationships/slide" Target="slide15.xml"/><Relationship Id="rId9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38.xml"/><Relationship Id="rId7" Type="http://schemas.openxmlformats.org/officeDocument/2006/relationships/image" Target="../media/image3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slide" Target="slide15.xml"/><Relationship Id="rId10" Type="http://schemas.openxmlformats.org/officeDocument/2006/relationships/slide" Target="slide37.xml"/><Relationship Id="rId4" Type="http://schemas.openxmlformats.org/officeDocument/2006/relationships/slide" Target="slide14.xml"/><Relationship Id="rId9" Type="http://schemas.openxmlformats.org/officeDocument/2006/relationships/image" Target="../media/image3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0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227">
            <a:off x="-554707" y="3675134"/>
            <a:ext cx="1819036" cy="2650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62" y="5467312"/>
            <a:ext cx="2624276" cy="17488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7893" y="665175"/>
            <a:ext cx="4019889" cy="994172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rgbClr val="00B2A9"/>
                </a:solidFill>
                <a:latin typeface="Century Gothic" panose="020B0502020202020204" pitchFamily="34" charset="0"/>
              </a:rPr>
              <a:t>Minibeast</a:t>
            </a:r>
            <a:r>
              <a:rPr lang="en-GB" b="1" dirty="0" smtClean="0">
                <a:solidFill>
                  <a:srgbClr val="00B2A9"/>
                </a:solidFill>
                <a:latin typeface="Century Gothic" panose="020B0502020202020204" pitchFamily="34" charset="0"/>
              </a:rPr>
              <a:t> Quiz</a:t>
            </a:r>
            <a:endParaRPr lang="en-GB" b="1" dirty="0">
              <a:solidFill>
                <a:srgbClr val="00B2A9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47102" y="2226469"/>
            <a:ext cx="5749175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enutry gothic"/>
              </a:rPr>
              <a:t>Are you a </a:t>
            </a:r>
            <a:r>
              <a:rPr lang="en-GB" dirty="0" err="1" smtClean="0">
                <a:latin typeface="Cenutry gothic"/>
              </a:rPr>
              <a:t>minibeast</a:t>
            </a:r>
            <a:r>
              <a:rPr lang="en-GB" dirty="0" smtClean="0">
                <a:latin typeface="Cenutry gothic"/>
              </a:rPr>
              <a:t> expert?  </a:t>
            </a:r>
          </a:p>
          <a:p>
            <a:pPr marL="0" indent="0">
              <a:buNone/>
            </a:pPr>
            <a:endParaRPr lang="en-GB" dirty="0">
              <a:latin typeface="Cenutry gothic"/>
            </a:endParaRPr>
          </a:p>
          <a:p>
            <a:pPr marL="0" indent="0">
              <a:buNone/>
            </a:pPr>
            <a:r>
              <a:rPr lang="en-GB" dirty="0" smtClean="0">
                <a:latin typeface="Cenutry gothic"/>
              </a:rPr>
              <a:t>Do you know your arachnids from your molluscs?</a:t>
            </a:r>
          </a:p>
          <a:p>
            <a:pPr marL="0" indent="0">
              <a:buNone/>
            </a:pPr>
            <a:endParaRPr lang="en-GB" dirty="0">
              <a:latin typeface="Cenutry gothic"/>
            </a:endParaRPr>
          </a:p>
          <a:p>
            <a:pPr marL="0" indent="0">
              <a:buNone/>
            </a:pPr>
            <a:r>
              <a:rPr lang="en-GB" dirty="0" smtClean="0">
                <a:latin typeface="Cenutry gothic"/>
              </a:rPr>
              <a:t>Can you complete the </a:t>
            </a:r>
            <a:r>
              <a:rPr lang="en-GB" dirty="0" err="1" smtClean="0">
                <a:latin typeface="Cenutry gothic"/>
              </a:rPr>
              <a:t>minibeast</a:t>
            </a:r>
            <a:r>
              <a:rPr lang="en-GB" dirty="0" smtClean="0">
                <a:latin typeface="Cenutry gothic"/>
              </a:rPr>
              <a:t> challenge?</a:t>
            </a:r>
            <a:endParaRPr lang="en-GB" dirty="0">
              <a:latin typeface="Cenut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666">
            <a:off x="-313884" y="405603"/>
            <a:ext cx="2108570" cy="1255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7980">
            <a:off x="8173204" y="3224814"/>
            <a:ext cx="1194482" cy="1319546"/>
          </a:xfrm>
          <a:prstGeom prst="rect">
            <a:avLst/>
          </a:prstGeom>
        </p:spPr>
      </p:pic>
      <p:sp>
        <p:nvSpPr>
          <p:cNvPr id="10" name="Hexagon 9">
            <a:hlinkClick r:id="" action="ppaction://hlinkshowjump?jump=nextslide"/>
          </p:cNvPr>
          <p:cNvSpPr/>
          <p:nvPr/>
        </p:nvSpPr>
        <p:spPr>
          <a:xfrm>
            <a:off x="4127173" y="5792559"/>
            <a:ext cx="913133" cy="787183"/>
          </a:xfrm>
          <a:prstGeom prst="hexagon">
            <a:avLst/>
          </a:prstGeom>
          <a:solidFill>
            <a:srgbClr val="00B2A9"/>
          </a:solidFill>
          <a:ln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Start</a:t>
            </a: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rot="3626672">
            <a:off x="4439738" y="6189491"/>
            <a:ext cx="304477" cy="304477"/>
            <a:chOff x="2306595" y="527079"/>
            <a:chExt cx="691978" cy="691978"/>
          </a:xfrm>
        </p:grpSpPr>
        <p:sp>
          <p:nvSpPr>
            <p:cNvPr id="12" name="Isosceles Triangle 11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6571">
            <a:off x="5323344" y="915851"/>
            <a:ext cx="2971990" cy="17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1.11022E-16 L 0.47604 0.01111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6591" y="449112"/>
            <a:ext cx="2530818" cy="994172"/>
          </a:xfrm>
          <a:ln w="3810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Incorrect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675" y="2048556"/>
            <a:ext cx="4151926" cy="26722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A </a:t>
            </a:r>
            <a:r>
              <a:rPr lang="en-GB" b="1" dirty="0" smtClean="0">
                <a:latin typeface="Century Gothic" panose="020B0502020202020204" pitchFamily="34" charset="0"/>
              </a:rPr>
              <a:t>butterfly is an insect</a:t>
            </a:r>
            <a:r>
              <a:rPr lang="en-GB" dirty="0" smtClean="0">
                <a:latin typeface="Century Gothic" panose="020B0502020202020204" pitchFamily="34" charset="0"/>
              </a:rPr>
              <a:t>, not an arachnid.  </a:t>
            </a: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It has only 6 legs, not 8.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86" y="2096720"/>
            <a:ext cx="3503713" cy="269516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68859" y="4990936"/>
            <a:ext cx="1421759" cy="1225654"/>
            <a:chOff x="1859692" y="3987354"/>
            <a:chExt cx="1421759" cy="1225654"/>
          </a:xfrm>
        </p:grpSpPr>
        <p:sp>
          <p:nvSpPr>
            <p:cNvPr id="6" name="Hexagon 5">
              <a:hlinkClick r:id="rId3" action="ppaction://hlinksldjump"/>
            </p:cNvPr>
            <p:cNvSpPr/>
            <p:nvPr/>
          </p:nvSpPr>
          <p:spPr>
            <a:xfrm>
              <a:off x="1859692" y="3987354"/>
              <a:ext cx="1421759" cy="1225654"/>
            </a:xfrm>
            <a:prstGeom prst="hexagon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b="1" dirty="0">
                  <a:latin typeface="Century Gothic" panose="020B0502020202020204" pitchFamily="34" charset="0"/>
                </a:rPr>
                <a:t>Back to</a:t>
              </a:r>
            </a:p>
            <a:p>
              <a:pPr algn="ctr"/>
              <a:r>
                <a:rPr lang="en-GB" sz="1350" b="1" dirty="0">
                  <a:latin typeface="Century Gothic" panose="020B0502020202020204" pitchFamily="34" charset="0"/>
                </a:rPr>
                <a:t>Question</a:t>
              </a:r>
            </a:p>
            <a:p>
              <a:pPr algn="ctr"/>
              <a:endParaRPr lang="en-GB" sz="1350" b="1" dirty="0">
                <a:latin typeface="Century Gothic" panose="020B0502020202020204" pitchFamily="34" charset="0"/>
              </a:endParaRPr>
            </a:p>
            <a:p>
              <a:pPr algn="ctr"/>
              <a:endParaRPr lang="en-GB" sz="1350" b="1" dirty="0">
                <a:latin typeface="Century Gothic" panose="020B0502020202020204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388492" y="4724931"/>
              <a:ext cx="364159" cy="364159"/>
              <a:chOff x="2306595" y="527079"/>
              <a:chExt cx="691978" cy="691978"/>
            </a:xfrm>
          </p:grpSpPr>
          <p:sp>
            <p:nvSpPr>
              <p:cNvPr id="14" name="Isosceles Triangle 13"/>
              <p:cNvSpPr/>
              <p:nvPr/>
            </p:nvSpPr>
            <p:spPr>
              <a:xfrm rot="16200000">
                <a:off x="2372497" y="691978"/>
                <a:ext cx="420130" cy="36218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306595" y="527079"/>
                <a:ext cx="691978" cy="69197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0" name="TextBox 9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6" name="Hexagon 15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037537" y="4961272"/>
            <a:ext cx="1421759" cy="1225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Click r:id="rId3" action="ppaction://hlinksldjump"/>
          </p:cNvPr>
          <p:cNvSpPr/>
          <p:nvPr/>
        </p:nvSpPr>
        <p:spPr>
          <a:xfrm>
            <a:off x="1043002" y="4990936"/>
            <a:ext cx="1421759" cy="1225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2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380" y="1914936"/>
            <a:ext cx="3886200" cy="26063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entury Gothic" panose="020B0502020202020204" pitchFamily="34" charset="0"/>
              </a:rPr>
              <a:t>Snails are molluscs</a:t>
            </a:r>
            <a:r>
              <a:rPr lang="en-GB" dirty="0" smtClean="0">
                <a:latin typeface="Century Gothic" panose="020B0502020202020204" pitchFamily="34" charset="0"/>
              </a:rPr>
              <a:t>, not arachnids. </a:t>
            </a: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They have one foot but no legs.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92" y="2218722"/>
            <a:ext cx="3632253" cy="242055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28817" y="4890056"/>
            <a:ext cx="1421759" cy="1225654"/>
            <a:chOff x="1859692" y="3987354"/>
            <a:chExt cx="1421759" cy="1225654"/>
          </a:xfrm>
        </p:grpSpPr>
        <p:sp>
          <p:nvSpPr>
            <p:cNvPr id="6" name="Hexagon 5">
              <a:hlinkClick r:id="rId3" action="ppaction://hlinksldjump"/>
            </p:cNvPr>
            <p:cNvSpPr/>
            <p:nvPr/>
          </p:nvSpPr>
          <p:spPr>
            <a:xfrm>
              <a:off x="1859692" y="3987354"/>
              <a:ext cx="1421759" cy="1225654"/>
            </a:xfrm>
            <a:prstGeom prst="hexagon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b="1" dirty="0">
                  <a:latin typeface="Century Gothic" panose="020B0502020202020204" pitchFamily="34" charset="0"/>
                </a:rPr>
                <a:t>Back to</a:t>
              </a:r>
            </a:p>
            <a:p>
              <a:pPr algn="ctr"/>
              <a:r>
                <a:rPr lang="en-GB" sz="1350" b="1" dirty="0">
                  <a:latin typeface="Century Gothic" panose="020B0502020202020204" pitchFamily="34" charset="0"/>
                </a:rPr>
                <a:t>Question</a:t>
              </a:r>
            </a:p>
            <a:p>
              <a:pPr algn="ctr"/>
              <a:endParaRPr lang="en-GB" sz="1350" b="1" dirty="0">
                <a:latin typeface="Century Gothic" panose="020B0502020202020204" pitchFamily="34" charset="0"/>
              </a:endParaRPr>
            </a:p>
            <a:p>
              <a:pPr algn="ctr"/>
              <a:endParaRPr lang="en-GB" sz="1350" b="1" dirty="0">
                <a:latin typeface="Century Gothic" panose="020B0502020202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388492" y="4724931"/>
              <a:ext cx="364159" cy="364159"/>
              <a:chOff x="2306595" y="527079"/>
              <a:chExt cx="691978" cy="691978"/>
            </a:xfrm>
          </p:grpSpPr>
          <p:sp>
            <p:nvSpPr>
              <p:cNvPr id="9" name="Isosceles Triangle 8"/>
              <p:cNvSpPr/>
              <p:nvPr/>
            </p:nvSpPr>
            <p:spPr>
              <a:xfrm rot="16200000">
                <a:off x="2372497" y="691978"/>
                <a:ext cx="420130" cy="36218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306595" y="527079"/>
                <a:ext cx="691978" cy="69197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2" name="TextBox 11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4" name="Hexagon 13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Hexagon 14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28" name="Title 1"/>
          <p:cNvSpPr txBox="1">
            <a:spLocks/>
          </p:cNvSpPr>
          <p:nvPr/>
        </p:nvSpPr>
        <p:spPr>
          <a:xfrm>
            <a:off x="3306591" y="449112"/>
            <a:ext cx="2530818" cy="994172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mtClean="0">
                <a:latin typeface="Century Gothic" panose="020B0502020202020204" pitchFamily="34" charset="0"/>
              </a:rPr>
              <a:t>Incorrect</a:t>
            </a:r>
            <a:endParaRPr lang="en-GB" dirty="0"/>
          </a:p>
        </p:txBody>
      </p:sp>
      <p:sp>
        <p:nvSpPr>
          <p:cNvPr id="29" name="Rectangle 28">
            <a:hlinkClick r:id="rId3" action="ppaction://hlinksldjump"/>
          </p:cNvPr>
          <p:cNvSpPr/>
          <p:nvPr/>
        </p:nvSpPr>
        <p:spPr>
          <a:xfrm>
            <a:off x="928817" y="4888299"/>
            <a:ext cx="1421759" cy="1225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Which of these invertebrates is NOT a crustacean?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32698" y="2803792"/>
            <a:ext cx="2108570" cy="12558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97" y="2554583"/>
            <a:ext cx="2624276" cy="1748834"/>
          </a:xfrm>
          <a:prstGeom prst="rect">
            <a:avLst/>
          </a:prstGeom>
        </p:spPr>
      </p:pic>
      <p:pic>
        <p:nvPicPr>
          <p:cNvPr id="4098" name="Picture 2" descr="Image result for cr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361" y="2689418"/>
            <a:ext cx="2218746" cy="147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82301" y="3999732"/>
            <a:ext cx="3869339" cy="3168409"/>
            <a:chOff x="5182301" y="3999732"/>
            <a:chExt cx="3869339" cy="3168409"/>
          </a:xfrm>
        </p:grpSpPr>
        <p:sp>
          <p:nvSpPr>
            <p:cNvPr id="15" name="TextBox 14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833531" y="3999732"/>
              <a:ext cx="3218109" cy="3168409"/>
              <a:chOff x="2981591" y="575007"/>
              <a:chExt cx="7072908" cy="6963675"/>
            </a:xfrm>
          </p:grpSpPr>
          <p:sp>
            <p:nvSpPr>
              <p:cNvPr id="17" name="Hexagon 16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1998560" y="4932774"/>
            <a:ext cx="974827" cy="782965"/>
            <a:chOff x="2302743" y="4932774"/>
            <a:chExt cx="974827" cy="782965"/>
          </a:xfrm>
        </p:grpSpPr>
        <p:sp>
          <p:nvSpPr>
            <p:cNvPr id="33" name="Hexagon 32">
              <a:hlinkClick r:id="" action="ppaction://hlinkshowjump?jump=nextslide"/>
            </p:cNvPr>
            <p:cNvSpPr/>
            <p:nvPr/>
          </p:nvSpPr>
          <p:spPr>
            <a:xfrm>
              <a:off x="2302743" y="4932774"/>
              <a:ext cx="908239" cy="782965"/>
            </a:xfrm>
            <a:prstGeom prst="hexagon">
              <a:avLst/>
            </a:prstGeom>
            <a:solidFill>
              <a:srgbClr val="E35205"/>
            </a:solidFill>
            <a:ln>
              <a:solidFill>
                <a:srgbClr val="E352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95800" y="5075374"/>
              <a:ext cx="881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Wood-louse</a:t>
              </a:r>
              <a:endParaRPr lang="en-GB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5" name="Hexagon 34">
            <a:hlinkClick r:id="rId5" action="ppaction://hlinksldjump"/>
          </p:cNvPr>
          <p:cNvSpPr/>
          <p:nvPr/>
        </p:nvSpPr>
        <p:spPr>
          <a:xfrm>
            <a:off x="4121802" y="4918998"/>
            <a:ext cx="908239" cy="782965"/>
          </a:xfrm>
          <a:prstGeom prst="hexagon">
            <a:avLst/>
          </a:prstGeom>
          <a:solidFill>
            <a:srgbClr val="5D285F"/>
          </a:solidFill>
          <a:ln>
            <a:solidFill>
              <a:srgbClr val="5D2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entury Gothic" panose="020B0502020202020204" pitchFamily="34" charset="0"/>
              </a:rPr>
              <a:t>Crab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245044" y="4916700"/>
            <a:ext cx="918655" cy="791943"/>
            <a:chOff x="7020904" y="4916700"/>
            <a:chExt cx="918655" cy="791943"/>
          </a:xfrm>
        </p:grpSpPr>
        <p:sp>
          <p:nvSpPr>
            <p:cNvPr id="37" name="Hexagon 36">
              <a:hlinkClick r:id="rId6" action="ppaction://hlinksldjump"/>
            </p:cNvPr>
            <p:cNvSpPr/>
            <p:nvPr/>
          </p:nvSpPr>
          <p:spPr>
            <a:xfrm>
              <a:off x="7020904" y="4916700"/>
              <a:ext cx="918655" cy="791943"/>
            </a:xfrm>
            <a:prstGeom prst="hexag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73727" y="5163540"/>
              <a:ext cx="613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Snail</a:t>
              </a:r>
              <a:endParaRPr lang="en-GB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9" name="Rectangle 38">
            <a:hlinkClick r:id="" action="ppaction://hlinkshowjump?jump=nextslide"/>
          </p:cNvPr>
          <p:cNvSpPr/>
          <p:nvPr/>
        </p:nvSpPr>
        <p:spPr>
          <a:xfrm>
            <a:off x="6245044" y="4902492"/>
            <a:ext cx="931473" cy="80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hlinkClick r:id="rId7" action="ppaction://hlinksldjump"/>
          </p:cNvPr>
          <p:cNvSpPr/>
          <p:nvPr/>
        </p:nvSpPr>
        <p:spPr>
          <a:xfrm>
            <a:off x="1983564" y="4921546"/>
            <a:ext cx="931473" cy="80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1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686" y="596650"/>
            <a:ext cx="5080172" cy="1379827"/>
          </a:xfrm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Well done!  </a:t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dirty="0" smtClean="0">
                <a:latin typeface="Century Gothic" panose="020B0502020202020204" pitchFamily="34" charset="0"/>
              </a:rPr>
              <a:t>You are correct.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380" y="2267590"/>
            <a:ext cx="3886200" cy="2614570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entury Gothic" panose="020B0502020202020204" pitchFamily="34" charset="0"/>
              </a:rPr>
              <a:t>A snail is </a:t>
            </a:r>
            <a:r>
              <a:rPr lang="en-GB" dirty="0" smtClean="0">
                <a:latin typeface="Century Gothic" panose="020B0502020202020204" pitchFamily="34" charset="0"/>
              </a:rPr>
              <a:t>not a crustacean.  </a:t>
            </a: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It is </a:t>
            </a:r>
            <a:r>
              <a:rPr lang="en-GB" b="1" dirty="0" smtClean="0">
                <a:latin typeface="Century Gothic" panose="020B0502020202020204" pitchFamily="34" charset="0"/>
              </a:rPr>
              <a:t>a mollusc.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92" y="2218722"/>
            <a:ext cx="3632253" cy="242055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44146" y="5051943"/>
            <a:ext cx="1421759" cy="1225654"/>
            <a:chOff x="1859692" y="3987354"/>
            <a:chExt cx="1421759" cy="1225654"/>
          </a:xfrm>
        </p:grpSpPr>
        <p:sp>
          <p:nvSpPr>
            <p:cNvPr id="6" name="Hexagon 5">
              <a:hlinkClick r:id="rId3" action="ppaction://hlinksldjump"/>
            </p:cNvPr>
            <p:cNvSpPr/>
            <p:nvPr/>
          </p:nvSpPr>
          <p:spPr>
            <a:xfrm>
              <a:off x="1859692" y="3987354"/>
              <a:ext cx="1421759" cy="1225654"/>
            </a:xfrm>
            <a:prstGeom prst="hexagon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b="1" dirty="0">
                  <a:latin typeface="Century Gothic" panose="020B0502020202020204" pitchFamily="34" charset="0"/>
                </a:rPr>
                <a:t>Next</a:t>
              </a:r>
            </a:p>
            <a:p>
              <a:pPr algn="ctr"/>
              <a:r>
                <a:rPr lang="en-GB" sz="1350" b="1" dirty="0">
                  <a:latin typeface="Century Gothic" panose="020B0502020202020204" pitchFamily="34" charset="0"/>
                </a:rPr>
                <a:t>Question</a:t>
              </a:r>
            </a:p>
            <a:p>
              <a:pPr algn="ctr"/>
              <a:endParaRPr lang="en-GB" sz="1350" b="1" dirty="0">
                <a:latin typeface="Century Gothic" panose="020B0502020202020204" pitchFamily="34" charset="0"/>
              </a:endParaRPr>
            </a:p>
            <a:p>
              <a:pPr algn="ctr"/>
              <a:endParaRPr lang="en-GB" sz="1350" b="1" dirty="0">
                <a:latin typeface="Century Gothic" panose="020B050202020202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 rot="10800000">
              <a:off x="2388492" y="4724931"/>
              <a:ext cx="364159" cy="364159"/>
              <a:chOff x="2306595" y="527079"/>
              <a:chExt cx="691978" cy="691978"/>
            </a:xfrm>
          </p:grpSpPr>
          <p:sp>
            <p:nvSpPr>
              <p:cNvPr id="10" name="Isosceles Triangle 9"/>
              <p:cNvSpPr/>
              <p:nvPr/>
            </p:nvSpPr>
            <p:spPr>
              <a:xfrm rot="16200000">
                <a:off x="2372497" y="691978"/>
                <a:ext cx="420130" cy="36218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306595" y="527079"/>
                <a:ext cx="691978" cy="69197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3" name="TextBox 12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5" name="Hexagon 14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965916" y="4993596"/>
            <a:ext cx="1551505" cy="1342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5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A woodlouse is </a:t>
            </a: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a crustacean.</a:t>
            </a:r>
            <a:endParaRPr lang="en-GB" dirty="0"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95864" y="4813217"/>
            <a:ext cx="1421759" cy="1225654"/>
            <a:chOff x="1859692" y="3987354"/>
            <a:chExt cx="1421759" cy="1225654"/>
          </a:xfrm>
        </p:grpSpPr>
        <p:sp>
          <p:nvSpPr>
            <p:cNvPr id="6" name="Hexagon 5">
              <a:hlinkClick r:id="rId2" action="ppaction://hlinksldjump"/>
            </p:cNvPr>
            <p:cNvSpPr/>
            <p:nvPr/>
          </p:nvSpPr>
          <p:spPr>
            <a:xfrm>
              <a:off x="1859692" y="3987354"/>
              <a:ext cx="1421759" cy="1225654"/>
            </a:xfrm>
            <a:prstGeom prst="hexagon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b="1" dirty="0">
                  <a:latin typeface="Century Gothic" panose="020B0502020202020204" pitchFamily="34" charset="0"/>
                </a:rPr>
                <a:t>Back to</a:t>
              </a:r>
            </a:p>
            <a:p>
              <a:pPr algn="ctr"/>
              <a:r>
                <a:rPr lang="en-GB" sz="1350" b="1" dirty="0">
                  <a:latin typeface="Century Gothic" panose="020B0502020202020204" pitchFamily="34" charset="0"/>
                </a:rPr>
                <a:t>Question</a:t>
              </a:r>
            </a:p>
            <a:p>
              <a:pPr algn="ctr"/>
              <a:endParaRPr lang="en-GB" sz="1350" b="1" dirty="0">
                <a:latin typeface="Century Gothic" panose="020B0502020202020204" pitchFamily="34" charset="0"/>
              </a:endParaRPr>
            </a:p>
            <a:p>
              <a:pPr algn="ctr"/>
              <a:endParaRPr lang="en-GB" sz="1350" b="1" dirty="0">
                <a:latin typeface="Century Gothic" panose="020B0502020202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388492" y="4724931"/>
              <a:ext cx="364159" cy="364159"/>
              <a:chOff x="2306595" y="527079"/>
              <a:chExt cx="691978" cy="691978"/>
            </a:xfrm>
          </p:grpSpPr>
          <p:sp>
            <p:nvSpPr>
              <p:cNvPr id="9" name="Isosceles Triangle 8"/>
              <p:cNvSpPr/>
              <p:nvPr/>
            </p:nvSpPr>
            <p:spPr>
              <a:xfrm rot="16200000">
                <a:off x="2372497" y="691978"/>
                <a:ext cx="420130" cy="36218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306595" y="527079"/>
                <a:ext cx="691978" cy="69197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2" name="TextBox 11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4" name="Hexagon 13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Hexagon 14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28" name="Title 1"/>
          <p:cNvSpPr txBox="1">
            <a:spLocks/>
          </p:cNvSpPr>
          <p:nvPr/>
        </p:nvSpPr>
        <p:spPr>
          <a:xfrm>
            <a:off x="3306591" y="449112"/>
            <a:ext cx="2530818" cy="994172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mtClean="0">
                <a:latin typeface="Century Gothic" panose="020B0502020202020204" pitchFamily="34" charset="0"/>
              </a:rPr>
              <a:t>Incorrect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19253" y="2541564"/>
            <a:ext cx="4049580" cy="2411912"/>
          </a:xfrm>
          <a:prstGeom prst="rect">
            <a:avLst/>
          </a:prstGeom>
        </p:spPr>
      </p:pic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30990" y="4733260"/>
            <a:ext cx="1551505" cy="1342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7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2152553"/>
            <a:ext cx="3886200" cy="2458051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A crab is a </a:t>
            </a: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crustacean.</a:t>
            </a:r>
            <a:endParaRPr lang="en-GB" dirty="0">
              <a:latin typeface="Century Gothic" panose="020B0502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3" name="TextBox 12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5" name="Hexagon 14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29" name="Title 1"/>
          <p:cNvSpPr txBox="1">
            <a:spLocks/>
          </p:cNvSpPr>
          <p:nvPr/>
        </p:nvSpPr>
        <p:spPr>
          <a:xfrm>
            <a:off x="3306591" y="449112"/>
            <a:ext cx="2530818" cy="994172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mtClean="0">
                <a:latin typeface="Century Gothic" panose="020B0502020202020204" pitchFamily="34" charset="0"/>
              </a:rPr>
              <a:t>Incorrect</a:t>
            </a:r>
            <a:endParaRPr lang="en-GB" dirty="0"/>
          </a:p>
        </p:txBody>
      </p:sp>
      <p:grpSp>
        <p:nvGrpSpPr>
          <p:cNvPr id="30" name="Group 29"/>
          <p:cNvGrpSpPr/>
          <p:nvPr/>
        </p:nvGrpSpPr>
        <p:grpSpPr>
          <a:xfrm>
            <a:off x="895864" y="4813217"/>
            <a:ext cx="1421759" cy="1225654"/>
            <a:chOff x="1859692" y="3987354"/>
            <a:chExt cx="1421759" cy="1225654"/>
          </a:xfrm>
        </p:grpSpPr>
        <p:sp>
          <p:nvSpPr>
            <p:cNvPr id="31" name="Hexagon 30">
              <a:hlinkClick r:id="rId2" action="ppaction://hlinksldjump"/>
            </p:cNvPr>
            <p:cNvSpPr/>
            <p:nvPr/>
          </p:nvSpPr>
          <p:spPr>
            <a:xfrm>
              <a:off x="1859692" y="3987354"/>
              <a:ext cx="1421759" cy="1225654"/>
            </a:xfrm>
            <a:prstGeom prst="hexagon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b="1" dirty="0">
                  <a:latin typeface="Century Gothic" panose="020B0502020202020204" pitchFamily="34" charset="0"/>
                </a:rPr>
                <a:t>Back to</a:t>
              </a:r>
            </a:p>
            <a:p>
              <a:pPr algn="ctr"/>
              <a:r>
                <a:rPr lang="en-GB" sz="1350" b="1" dirty="0">
                  <a:latin typeface="Century Gothic" panose="020B0502020202020204" pitchFamily="34" charset="0"/>
                </a:rPr>
                <a:t>Question</a:t>
              </a:r>
            </a:p>
            <a:p>
              <a:pPr algn="ctr"/>
              <a:endParaRPr lang="en-GB" sz="1350" b="1" dirty="0">
                <a:latin typeface="Century Gothic" panose="020B0502020202020204" pitchFamily="34" charset="0"/>
              </a:endParaRPr>
            </a:p>
            <a:p>
              <a:pPr algn="ctr"/>
              <a:endParaRPr lang="en-GB" sz="1350" b="1" dirty="0">
                <a:latin typeface="Century Gothic" panose="020B0502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388492" y="4724931"/>
              <a:ext cx="364159" cy="364159"/>
              <a:chOff x="2306595" y="527079"/>
              <a:chExt cx="691978" cy="691978"/>
            </a:xfrm>
          </p:grpSpPr>
          <p:sp>
            <p:nvSpPr>
              <p:cNvPr id="33" name="Isosceles Triangle 32"/>
              <p:cNvSpPr/>
              <p:nvPr/>
            </p:nvSpPr>
            <p:spPr>
              <a:xfrm rot="16200000">
                <a:off x="2372497" y="691978"/>
                <a:ext cx="420130" cy="36218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306595" y="527079"/>
                <a:ext cx="691978" cy="69197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8" name="Picture 2" descr="Image result for cra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1" y="2269568"/>
            <a:ext cx="4003526" cy="266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30990" y="4759018"/>
            <a:ext cx="1551505" cy="1342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2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Roughly how many lenses can a fly have on one of its compound eyes?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6382" y="5578883"/>
            <a:ext cx="6765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25" dirty="0">
                <a:solidFill>
                  <a:schemeClr val="bg1"/>
                </a:solidFill>
                <a:latin typeface="Cenutry gothic"/>
              </a:rPr>
              <a:t>4,000,000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94" y="2165143"/>
            <a:ext cx="3227942" cy="252687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82301" y="3999732"/>
            <a:ext cx="3869339" cy="3168409"/>
            <a:chOff x="5182301" y="3999732"/>
            <a:chExt cx="3869339" cy="3168409"/>
          </a:xfrm>
        </p:grpSpPr>
        <p:sp>
          <p:nvSpPr>
            <p:cNvPr id="12" name="TextBox 11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833531" y="3999732"/>
              <a:ext cx="3218109" cy="3168409"/>
              <a:chOff x="2981591" y="575007"/>
              <a:chExt cx="7072908" cy="6963675"/>
            </a:xfrm>
          </p:grpSpPr>
          <p:sp>
            <p:nvSpPr>
              <p:cNvPr id="15" name="Hexagon 14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31" name="Hexagon 30">
            <a:hlinkClick r:id="rId3" action="ppaction://hlinksldjump"/>
          </p:cNvPr>
          <p:cNvSpPr/>
          <p:nvPr/>
        </p:nvSpPr>
        <p:spPr>
          <a:xfrm>
            <a:off x="1998662" y="5183027"/>
            <a:ext cx="922899" cy="795603"/>
          </a:xfrm>
          <a:prstGeom prst="hexagon">
            <a:avLst/>
          </a:prstGeom>
          <a:solidFill>
            <a:srgbClr val="E35205"/>
          </a:solidFill>
          <a:ln>
            <a:solidFill>
              <a:srgbClr val="E352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entury Gothic" panose="020B0502020202020204" pitchFamily="34" charset="0"/>
              </a:rPr>
              <a:t>4,000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245044" y="5195575"/>
            <a:ext cx="918655" cy="791943"/>
            <a:chOff x="7020904" y="4916700"/>
            <a:chExt cx="918655" cy="791943"/>
          </a:xfrm>
        </p:grpSpPr>
        <p:sp>
          <p:nvSpPr>
            <p:cNvPr id="35" name="Hexagon 34">
              <a:hlinkClick r:id="rId4" action="ppaction://hlinksldjump"/>
            </p:cNvPr>
            <p:cNvSpPr/>
            <p:nvPr/>
          </p:nvSpPr>
          <p:spPr>
            <a:xfrm>
              <a:off x="7020904" y="4916700"/>
              <a:ext cx="918655" cy="791943"/>
            </a:xfrm>
            <a:prstGeom prst="hexag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73726" y="5163540"/>
              <a:ext cx="6568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  <a:endParaRPr lang="en-GB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8" name="Rectangle 37">
            <a:hlinkClick r:id="rId5" action="ppaction://hlinksldjump"/>
          </p:cNvPr>
          <p:cNvSpPr/>
          <p:nvPr/>
        </p:nvSpPr>
        <p:spPr>
          <a:xfrm>
            <a:off x="1049758" y="5192183"/>
            <a:ext cx="931473" cy="80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4083974" y="5197947"/>
            <a:ext cx="1021366" cy="782965"/>
            <a:chOff x="4083974" y="5647388"/>
            <a:chExt cx="1021366" cy="782965"/>
          </a:xfrm>
        </p:grpSpPr>
        <p:sp>
          <p:nvSpPr>
            <p:cNvPr id="33" name="Hexagon 32">
              <a:hlinkClick r:id="rId6" action="ppaction://hlinksldjump"/>
            </p:cNvPr>
            <p:cNvSpPr/>
            <p:nvPr/>
          </p:nvSpPr>
          <p:spPr>
            <a:xfrm>
              <a:off x="4121802" y="5647388"/>
              <a:ext cx="908239" cy="782965"/>
            </a:xfrm>
            <a:prstGeom prst="hexagon">
              <a:avLst/>
            </a:prstGeom>
            <a:solidFill>
              <a:srgbClr val="5D285F"/>
            </a:solidFill>
            <a:ln>
              <a:solidFill>
                <a:srgbClr val="5D28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83974" y="5884981"/>
              <a:ext cx="1021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4,000,000</a:t>
              </a:r>
              <a:endParaRPr lang="en-GB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4103492" y="5187427"/>
            <a:ext cx="931473" cy="80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1999517" y="5166470"/>
            <a:ext cx="931473" cy="80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hlinkClick r:id="rId3" action="ppaction://hlinksldjump"/>
          </p:cNvPr>
          <p:cNvSpPr/>
          <p:nvPr/>
        </p:nvSpPr>
        <p:spPr>
          <a:xfrm>
            <a:off x="6248358" y="5181391"/>
            <a:ext cx="931473" cy="80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3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686" y="332575"/>
            <a:ext cx="5080172" cy="1227828"/>
          </a:xfrm>
          <a:ln w="38100"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Well done!  </a:t>
            </a:r>
            <a:br>
              <a:rPr lang="en-GB" dirty="0" smtClean="0"/>
            </a:br>
            <a:r>
              <a:rPr lang="en-GB" dirty="0" smtClean="0"/>
              <a:t>You are correct.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93" y="1825625"/>
            <a:ext cx="3886200" cy="2531716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Each of the eyes of a fly is covered in tiny lenses, which means it has excellent vision.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6" name="Hexagon 5">
            <a:hlinkClick r:id="rId2" action="ppaction://hlinksldjump"/>
          </p:cNvPr>
          <p:cNvSpPr/>
          <p:nvPr/>
        </p:nvSpPr>
        <p:spPr>
          <a:xfrm>
            <a:off x="884519" y="5089090"/>
            <a:ext cx="1421759" cy="1225654"/>
          </a:xfrm>
          <a:prstGeom prst="hexagon">
            <a:avLst/>
          </a:pr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Next</a:t>
            </a:r>
          </a:p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Question</a:t>
            </a: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62" y="2357315"/>
            <a:ext cx="3955696" cy="309656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10800000">
            <a:off x="1413318" y="5852431"/>
            <a:ext cx="364159" cy="364159"/>
            <a:chOff x="2306595" y="527079"/>
            <a:chExt cx="691978" cy="691978"/>
          </a:xfrm>
        </p:grpSpPr>
        <p:sp>
          <p:nvSpPr>
            <p:cNvPr id="10" name="Isosceles Triangle 9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3" name="TextBox 12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5" name="Hexagon 14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884519" y="5089090"/>
            <a:ext cx="1421759" cy="12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566" y="533906"/>
            <a:ext cx="2194869" cy="994172"/>
          </a:xfrm>
          <a:ln w="3810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Incorrect.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72" y="2211718"/>
            <a:ext cx="3725823" cy="200821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No.  Flies have lots of lenses on their eyes, but not quite that many!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6" name="Hexagon 5">
            <a:hlinkClick r:id="rId2" action="ppaction://hlinksldjump"/>
          </p:cNvPr>
          <p:cNvSpPr/>
          <p:nvPr/>
        </p:nvSpPr>
        <p:spPr>
          <a:xfrm>
            <a:off x="634174" y="5196043"/>
            <a:ext cx="1421759" cy="1225654"/>
          </a:xfrm>
          <a:prstGeom prst="hexagon">
            <a:avLst/>
          </a:prstGeom>
          <a:solidFill>
            <a:srgbClr val="00B2A9"/>
          </a:solidFill>
          <a:ln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Back to</a:t>
            </a:r>
          </a:p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Question</a:t>
            </a: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25" y="2211718"/>
            <a:ext cx="4460285" cy="349156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62973" y="5930601"/>
            <a:ext cx="364159" cy="364159"/>
            <a:chOff x="2306595" y="527079"/>
            <a:chExt cx="691978" cy="691978"/>
          </a:xfrm>
        </p:grpSpPr>
        <p:sp>
          <p:nvSpPr>
            <p:cNvPr id="4" name="Isosceles Triangle 3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" name="Oval 4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1" name="TextBox 10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3" name="Hexagon 12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Hexagon 13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5" name="Hexagon 14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Hexagon 23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639056" y="5175135"/>
            <a:ext cx="1421759" cy="12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566" y="592619"/>
            <a:ext cx="2194869" cy="994172"/>
          </a:xfrm>
          <a:ln w="3810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Incorrect.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831" y="2180306"/>
            <a:ext cx="3886200" cy="199823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No.  Flies have many more than 4 lenses on their eyes.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6" name="Hexagon 5">
            <a:hlinkClick r:id="rId2" action="ppaction://hlinksldjump"/>
          </p:cNvPr>
          <p:cNvSpPr/>
          <p:nvPr/>
        </p:nvSpPr>
        <p:spPr>
          <a:xfrm>
            <a:off x="597245" y="5083101"/>
            <a:ext cx="1421759" cy="1225654"/>
          </a:xfrm>
          <a:prstGeom prst="hexagon">
            <a:avLst/>
          </a:prstGeom>
          <a:solidFill>
            <a:srgbClr val="00B2A9"/>
          </a:solidFill>
          <a:ln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Back to</a:t>
            </a:r>
          </a:p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Question</a:t>
            </a: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54" y="2220817"/>
            <a:ext cx="4664263" cy="365124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26044" y="5813515"/>
            <a:ext cx="364159" cy="364159"/>
            <a:chOff x="2306595" y="527079"/>
            <a:chExt cx="691978" cy="691978"/>
          </a:xfrm>
        </p:grpSpPr>
        <p:sp>
          <p:nvSpPr>
            <p:cNvPr id="9" name="Isosceles Triangle 8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2" name="TextBox 11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4" name="Hexagon 13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Hexagon 14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28" name="Rectangle 27">
            <a:hlinkClick r:id="rId4" action="ppaction://hlinksldjump"/>
          </p:cNvPr>
          <p:cNvSpPr/>
          <p:nvPr/>
        </p:nvSpPr>
        <p:spPr>
          <a:xfrm>
            <a:off x="597243" y="5068726"/>
            <a:ext cx="1421759" cy="12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0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182301" y="3999732"/>
            <a:ext cx="3869339" cy="3168409"/>
            <a:chOff x="5182301" y="3999732"/>
            <a:chExt cx="3869339" cy="3168409"/>
          </a:xfrm>
        </p:grpSpPr>
        <p:sp>
          <p:nvSpPr>
            <p:cNvPr id="13" name="TextBox 12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833531" y="3999732"/>
              <a:ext cx="3218109" cy="3168409"/>
              <a:chOff x="2981591" y="575007"/>
              <a:chExt cx="7072908" cy="6963675"/>
            </a:xfrm>
          </p:grpSpPr>
          <p:sp>
            <p:nvSpPr>
              <p:cNvPr id="15" name="Hexagon 14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Entomology is the study of insects.  </a:t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dirty="0" smtClean="0">
                <a:latin typeface="Century Gothic" panose="020B0502020202020204" pitchFamily="34" charset="0"/>
              </a:rPr>
              <a:t>True or false?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0" name="Hexagon 9">
            <a:hlinkClick r:id="" action="ppaction://hlinkshowjump?jump=nextslide"/>
          </p:cNvPr>
          <p:cNvSpPr/>
          <p:nvPr/>
        </p:nvSpPr>
        <p:spPr>
          <a:xfrm>
            <a:off x="3066909" y="5516621"/>
            <a:ext cx="908239" cy="782965"/>
          </a:xfrm>
          <a:prstGeom prst="hexagon">
            <a:avLst/>
          </a:prstGeom>
          <a:solidFill>
            <a:srgbClr val="5D285F"/>
          </a:solidFill>
          <a:ln>
            <a:solidFill>
              <a:srgbClr val="5D2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True</a:t>
            </a:r>
          </a:p>
        </p:txBody>
      </p:sp>
      <p:sp>
        <p:nvSpPr>
          <p:cNvPr id="11" name="Hexagon 10">
            <a:hlinkClick r:id="rId2" action="ppaction://hlinksldjump"/>
          </p:cNvPr>
          <p:cNvSpPr/>
          <p:nvPr/>
        </p:nvSpPr>
        <p:spPr>
          <a:xfrm>
            <a:off x="5463543" y="5516621"/>
            <a:ext cx="918655" cy="791943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False</a:t>
            </a: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65" y="2347299"/>
            <a:ext cx="2765510" cy="2690943"/>
          </a:xfrm>
          <a:prstGeom prst="rect">
            <a:avLst/>
          </a:prstGeom>
        </p:spPr>
      </p:pic>
      <p:pic>
        <p:nvPicPr>
          <p:cNvPr id="12" name="Content Placeholder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" t="28546" r="72722" b="37474"/>
          <a:stretch/>
        </p:blipFill>
        <p:spPr>
          <a:xfrm>
            <a:off x="3020278" y="2904410"/>
            <a:ext cx="970955" cy="1270631"/>
          </a:xfrm>
          <a:prstGeom prst="rect">
            <a:avLst/>
          </a:prstGeom>
        </p:spPr>
      </p:pic>
      <p:pic>
        <p:nvPicPr>
          <p:cNvPr id="5122" name="Picture 2" descr="Image result for magnifying glas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080">
            <a:off x="1376580" y="2502580"/>
            <a:ext cx="2565646" cy="25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1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286639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There is a creature called the </a:t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dirty="0" smtClean="0">
                <a:latin typeface="Century Gothic" panose="020B0502020202020204" pitchFamily="34" charset="0"/>
              </a:rPr>
              <a:t>‘bird-dropping caterpillar’.</a:t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dirty="0" smtClean="0">
                <a:latin typeface="Century Gothic" panose="020B0502020202020204" pitchFamily="34" charset="0"/>
              </a:rPr>
              <a:t/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 smtClean="0">
                <a:latin typeface="Century Gothic" panose="020B0502020202020204" pitchFamily="34" charset="0"/>
              </a:rPr>
              <a:t>True or False?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7984" y="4851519"/>
            <a:ext cx="6765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25" dirty="0">
                <a:solidFill>
                  <a:schemeClr val="bg1"/>
                </a:solidFill>
                <a:latin typeface="Cenutry gothic"/>
              </a:rPr>
              <a:t>False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82301" y="3999732"/>
            <a:ext cx="3869339" cy="3168409"/>
            <a:chOff x="5182301" y="3999732"/>
            <a:chExt cx="3869339" cy="3168409"/>
          </a:xfrm>
        </p:grpSpPr>
        <p:sp>
          <p:nvSpPr>
            <p:cNvPr id="12" name="TextBox 11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833531" y="3999732"/>
              <a:ext cx="3218109" cy="3168409"/>
              <a:chOff x="2981591" y="575007"/>
              <a:chExt cx="7072908" cy="6963675"/>
            </a:xfrm>
          </p:grpSpPr>
          <p:sp>
            <p:nvSpPr>
              <p:cNvPr id="15" name="Hexagon 14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29" name="Hexagon 28">
            <a:hlinkClick r:id="" action="ppaction://hlinkshowjump?jump=nextslide"/>
          </p:cNvPr>
          <p:cNvSpPr/>
          <p:nvPr/>
        </p:nvSpPr>
        <p:spPr>
          <a:xfrm>
            <a:off x="3066909" y="5336315"/>
            <a:ext cx="908239" cy="782965"/>
          </a:xfrm>
          <a:prstGeom prst="hexagon">
            <a:avLst/>
          </a:prstGeom>
          <a:solidFill>
            <a:srgbClr val="5D285F"/>
          </a:solidFill>
          <a:ln>
            <a:solidFill>
              <a:srgbClr val="5D2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True</a:t>
            </a:r>
          </a:p>
        </p:txBody>
      </p:sp>
      <p:sp>
        <p:nvSpPr>
          <p:cNvPr id="30" name="Hexagon 29">
            <a:hlinkClick r:id="rId2" action="ppaction://hlinksldjump"/>
          </p:cNvPr>
          <p:cNvSpPr/>
          <p:nvPr/>
        </p:nvSpPr>
        <p:spPr>
          <a:xfrm>
            <a:off x="5463543" y="5336315"/>
            <a:ext cx="918655" cy="791943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False</a:t>
            </a:r>
          </a:p>
        </p:txBody>
      </p:sp>
      <p:sp>
        <p:nvSpPr>
          <p:cNvPr id="2" name="Rectangle 1">
            <a:hlinkClick r:id="" action="ppaction://hlinkshowjump?jump=nextslide"/>
          </p:cNvPr>
          <p:cNvSpPr/>
          <p:nvPr/>
        </p:nvSpPr>
        <p:spPr>
          <a:xfrm>
            <a:off x="3066909" y="5299692"/>
            <a:ext cx="908239" cy="88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hlinkClick r:id="rId3" action="ppaction://hlinksldjump"/>
          </p:cNvPr>
          <p:cNvSpPr/>
          <p:nvPr/>
        </p:nvSpPr>
        <p:spPr>
          <a:xfrm>
            <a:off x="5463543" y="5306671"/>
            <a:ext cx="908239" cy="88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230" y="415646"/>
            <a:ext cx="6210489" cy="1409778"/>
          </a:xfrm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dirty="0" smtClean="0"/>
              <a:t>You’re right, it’s true!  </a:t>
            </a:r>
            <a:br>
              <a:rPr lang="en-GB" dirty="0" smtClean="0"/>
            </a:br>
            <a:r>
              <a:rPr lang="en-GB" dirty="0" smtClean="0"/>
              <a:t>Check it out below: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86" y="2226469"/>
            <a:ext cx="4271220" cy="326350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The caterpillar looks like bird poop so that other animals don’t want to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eat it.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It’s a </a:t>
            </a:r>
            <a:r>
              <a:rPr lang="en-GB" sz="2400" b="1" dirty="0" smtClean="0">
                <a:latin typeface="Century Gothic" panose="020B0502020202020204" pitchFamily="34" charset="0"/>
              </a:rPr>
              <a:t>defence mechanism.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Hexagon 5">
            <a:hlinkClick r:id="rId2" action="ppaction://hlinksldjump"/>
          </p:cNvPr>
          <p:cNvSpPr/>
          <p:nvPr/>
        </p:nvSpPr>
        <p:spPr>
          <a:xfrm>
            <a:off x="470805" y="5367697"/>
            <a:ext cx="1421759" cy="1225654"/>
          </a:xfrm>
          <a:prstGeom prst="hexagon">
            <a:avLst/>
          </a:prstGeom>
          <a:solidFill>
            <a:srgbClr val="00B2A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Next</a:t>
            </a:r>
          </a:p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Question</a:t>
            </a: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10800000">
            <a:off x="999605" y="6106419"/>
            <a:ext cx="364159" cy="364159"/>
            <a:chOff x="2306595" y="527079"/>
            <a:chExt cx="691978" cy="691978"/>
          </a:xfrm>
        </p:grpSpPr>
        <p:sp>
          <p:nvSpPr>
            <p:cNvPr id="10" name="Isosceles Triangle 9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06" y="2278085"/>
            <a:ext cx="4401910" cy="2936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60806" y="5701917"/>
            <a:ext cx="4018913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88" dirty="0">
                <a:latin typeface="Century Gothic" panose="020B0502020202020204" pitchFamily="34" charset="0"/>
              </a:rPr>
              <a:t>Image: Distant Hill Gardens | CC BY-NC-SA 2.0 | Flickr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5" name="TextBox 14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7" name="Hexagon 16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470805" y="5367697"/>
            <a:ext cx="1421759" cy="1271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1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hlinkClick r:id="rId2" action="ppaction://hlinksldjump"/>
          </p:cNvPr>
          <p:cNvSpPr/>
          <p:nvPr/>
        </p:nvSpPr>
        <p:spPr>
          <a:xfrm>
            <a:off x="837930" y="5223237"/>
            <a:ext cx="1421759" cy="1225654"/>
          </a:xfrm>
          <a:prstGeom prst="hexagon">
            <a:avLst/>
          </a:prstGeom>
          <a:solidFill>
            <a:srgbClr val="00B2A9"/>
          </a:solidFill>
          <a:ln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Next</a:t>
            </a:r>
          </a:p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Question</a:t>
            </a: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10800000">
            <a:off x="1366730" y="5961959"/>
            <a:ext cx="364159" cy="364159"/>
            <a:chOff x="2306595" y="527079"/>
            <a:chExt cx="691978" cy="691978"/>
          </a:xfrm>
        </p:grpSpPr>
        <p:sp>
          <p:nvSpPr>
            <p:cNvPr id="10" name="Isosceles Triangle 9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83" y="2274447"/>
            <a:ext cx="4401910" cy="2936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60806" y="5701917"/>
            <a:ext cx="4018913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88" dirty="0">
                <a:latin typeface="Century Gothic" panose="020B0502020202020204" pitchFamily="34" charset="0"/>
              </a:rPr>
              <a:t>Image: Distant Hill Gardens | CC BY-NC-SA 2.0 | Flickr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5" name="TextBox 14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7" name="Hexagon 16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927925" y="303197"/>
            <a:ext cx="5288150" cy="1304210"/>
          </a:xfrm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dirty="0" smtClean="0"/>
              <a:t>Incorrect.  There is!  See below.</a:t>
            </a:r>
            <a:endParaRPr lang="en-GB" dirty="0"/>
          </a:p>
        </p:txBody>
      </p:sp>
      <p:sp>
        <p:nvSpPr>
          <p:cNvPr id="33" name="Content Placeholder 2"/>
          <p:cNvSpPr>
            <a:spLocks noGrp="1"/>
          </p:cNvSpPr>
          <p:nvPr>
            <p:ph sz="half" idx="1"/>
          </p:nvPr>
        </p:nvSpPr>
        <p:spPr>
          <a:xfrm>
            <a:off x="89586" y="2226469"/>
            <a:ext cx="4271220" cy="326350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The caterpillar looks like bird poop so that other animals don’t want to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eat it.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It’s a </a:t>
            </a:r>
            <a:r>
              <a:rPr lang="en-GB" sz="2400" b="1" dirty="0" smtClean="0">
                <a:latin typeface="Century Gothic" panose="020B0502020202020204" pitchFamily="34" charset="0"/>
              </a:rPr>
              <a:t>defence mechanism.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hlinkClick r:id="rId4" action="ppaction://hlinksldjump"/>
          </p:cNvPr>
          <p:cNvSpPr/>
          <p:nvPr/>
        </p:nvSpPr>
        <p:spPr>
          <a:xfrm>
            <a:off x="807068" y="5200497"/>
            <a:ext cx="1421759" cy="1271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8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To which part of its body are a dragonfly’s wings attached?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6382" y="5308717"/>
            <a:ext cx="6765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25" dirty="0">
                <a:solidFill>
                  <a:schemeClr val="bg1"/>
                </a:solidFill>
                <a:latin typeface="Cenutry gothic"/>
              </a:rPr>
              <a:t>4,000,000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82301" y="3999732"/>
            <a:ext cx="3869339" cy="3168409"/>
            <a:chOff x="5182301" y="3999732"/>
            <a:chExt cx="3869339" cy="3168409"/>
          </a:xfrm>
        </p:grpSpPr>
        <p:sp>
          <p:nvSpPr>
            <p:cNvPr id="12" name="TextBox 11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833531" y="3999732"/>
              <a:ext cx="3218109" cy="3168409"/>
              <a:chOff x="2981591" y="575007"/>
              <a:chExt cx="7072908" cy="6963675"/>
            </a:xfrm>
          </p:grpSpPr>
          <p:sp>
            <p:nvSpPr>
              <p:cNvPr id="15" name="Hexagon 14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31" name="Hexagon 30">
            <a:hlinkClick r:id="rId2" action="ppaction://hlinksldjump"/>
          </p:cNvPr>
          <p:cNvSpPr/>
          <p:nvPr/>
        </p:nvSpPr>
        <p:spPr>
          <a:xfrm>
            <a:off x="1998662" y="4925499"/>
            <a:ext cx="1189286" cy="1025247"/>
          </a:xfrm>
          <a:prstGeom prst="hexagon">
            <a:avLst/>
          </a:prstGeom>
          <a:solidFill>
            <a:srgbClr val="E35205"/>
          </a:solidFill>
          <a:ln>
            <a:solidFill>
              <a:srgbClr val="E352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35" name="Hexagon 34">
            <a:hlinkClick r:id="rId3" action="ppaction://hlinksldjump"/>
          </p:cNvPr>
          <p:cNvSpPr/>
          <p:nvPr/>
        </p:nvSpPr>
        <p:spPr>
          <a:xfrm>
            <a:off x="6206434" y="4924276"/>
            <a:ext cx="1189391" cy="1025336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28866" y="4967191"/>
            <a:ext cx="1334442" cy="1022965"/>
            <a:chOff x="4082905" y="5647388"/>
            <a:chExt cx="1021366" cy="782965"/>
          </a:xfrm>
        </p:grpSpPr>
        <p:sp>
          <p:nvSpPr>
            <p:cNvPr id="33" name="Hexagon 32">
              <a:hlinkClick r:id="rId4" action="ppaction://hlinksldjump"/>
            </p:cNvPr>
            <p:cNvSpPr/>
            <p:nvPr/>
          </p:nvSpPr>
          <p:spPr>
            <a:xfrm>
              <a:off x="4121802" y="5647388"/>
              <a:ext cx="908239" cy="782965"/>
            </a:xfrm>
            <a:prstGeom prst="hexagon">
              <a:avLst/>
            </a:prstGeom>
            <a:solidFill>
              <a:srgbClr val="5D285F"/>
            </a:solidFill>
            <a:ln>
              <a:solidFill>
                <a:srgbClr val="5D28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82905" y="5902462"/>
              <a:ext cx="1021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Thorax</a:t>
              </a:r>
              <a:endParaRPr lang="en-GB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062417" y="5300452"/>
            <a:ext cx="1021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Head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14678" y="5255081"/>
            <a:ext cx="118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Abdomen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80" y="1815559"/>
            <a:ext cx="4861725" cy="2734720"/>
          </a:xfrm>
          <a:prstGeom prst="rect">
            <a:avLst/>
          </a:prstGeom>
        </p:spPr>
      </p:pic>
      <p:sp>
        <p:nvSpPr>
          <p:cNvPr id="38" name="Rectangle 37">
            <a:hlinkClick r:id="rId6" action="ppaction://hlinksldjump"/>
          </p:cNvPr>
          <p:cNvSpPr/>
          <p:nvPr/>
        </p:nvSpPr>
        <p:spPr>
          <a:xfrm>
            <a:off x="1998662" y="4892548"/>
            <a:ext cx="1240185" cy="1097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hlinkClick r:id="rId7" action="ppaction://hlinksldjump"/>
          </p:cNvPr>
          <p:cNvSpPr/>
          <p:nvPr/>
        </p:nvSpPr>
        <p:spPr>
          <a:xfrm>
            <a:off x="6214678" y="4912860"/>
            <a:ext cx="1189600" cy="1036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hlinkClick r:id="rId8" action="ppaction://hlinksldjump"/>
          </p:cNvPr>
          <p:cNvSpPr/>
          <p:nvPr/>
        </p:nvSpPr>
        <p:spPr>
          <a:xfrm>
            <a:off x="4079686" y="4955870"/>
            <a:ext cx="1186639" cy="1034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5" name="TextBox 14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7" name="Hexagon 16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230" y="415646"/>
            <a:ext cx="6210489" cy="962393"/>
          </a:xfrm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That’s correct.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13" y="1924549"/>
            <a:ext cx="4864788" cy="3263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A dragonfly’s wings are attached to its thorax.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It has four large wings and can move them separately.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This means it is very fast and can change direction very quickly. 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Hexagon 5">
            <a:hlinkClick r:id="rId2" action="ppaction://hlinksldjump"/>
          </p:cNvPr>
          <p:cNvSpPr/>
          <p:nvPr/>
        </p:nvSpPr>
        <p:spPr>
          <a:xfrm>
            <a:off x="470805" y="5367697"/>
            <a:ext cx="1421759" cy="1225654"/>
          </a:xfrm>
          <a:prstGeom prst="hexagon">
            <a:avLst/>
          </a:prstGeom>
          <a:solidFill>
            <a:srgbClr val="00B2A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Next</a:t>
            </a:r>
          </a:p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Question</a:t>
            </a: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10800000">
            <a:off x="999605" y="6106419"/>
            <a:ext cx="364159" cy="364159"/>
            <a:chOff x="2306595" y="527079"/>
            <a:chExt cx="691978" cy="691978"/>
          </a:xfrm>
        </p:grpSpPr>
        <p:sp>
          <p:nvSpPr>
            <p:cNvPr id="10" name="Isosceles Triangle 9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652432" y="5822261"/>
            <a:ext cx="2406282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88" dirty="0">
                <a:latin typeface="Century Gothic" panose="020B0502020202020204" pitchFamily="34" charset="0"/>
              </a:rPr>
              <a:t>Image: </a:t>
            </a:r>
            <a:r>
              <a:rPr lang="en-GB" sz="788" dirty="0" err="1" smtClean="0">
                <a:latin typeface="Century Gothic" panose="020B0502020202020204" pitchFamily="34" charset="0"/>
              </a:rPr>
              <a:t>PapaLimaWhiskey</a:t>
            </a:r>
            <a:r>
              <a:rPr lang="en-GB" sz="788" dirty="0" smtClean="0">
                <a:latin typeface="Century Gothic" panose="020B0502020202020204" pitchFamily="34" charset="0"/>
              </a:rPr>
              <a:t>| </a:t>
            </a:r>
            <a:r>
              <a:rPr lang="en-GB" sz="788" dirty="0">
                <a:latin typeface="Century Gothic" panose="020B0502020202020204" pitchFamily="34" charset="0"/>
              </a:rPr>
              <a:t>CC </a:t>
            </a:r>
            <a:r>
              <a:rPr lang="en-GB" sz="788" dirty="0" smtClean="0">
                <a:latin typeface="Century Gothic" panose="020B0502020202020204" pitchFamily="34" charset="0"/>
              </a:rPr>
              <a:t>BY-2.0 </a:t>
            </a:r>
            <a:r>
              <a:rPr lang="en-GB" sz="788" dirty="0">
                <a:latin typeface="Century Gothic" panose="020B0502020202020204" pitchFamily="34" charset="0"/>
              </a:rPr>
              <a:t>| Flickr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32" y="1599183"/>
            <a:ext cx="2797537" cy="4125461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70805" y="5367697"/>
            <a:ext cx="1421759" cy="1225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5" name="TextBox 14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7" name="Hexagon 16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13" y="1924549"/>
            <a:ext cx="4864788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No, the head contains most of the sense organs like the eyes, mouth parts and antennae.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It does not have the wings attached.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52432" y="5822261"/>
            <a:ext cx="2406282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88" dirty="0">
                <a:latin typeface="Century Gothic" panose="020B0502020202020204" pitchFamily="34" charset="0"/>
              </a:rPr>
              <a:t>Image: </a:t>
            </a:r>
            <a:r>
              <a:rPr lang="en-GB" sz="788" dirty="0" err="1" smtClean="0">
                <a:latin typeface="Century Gothic" panose="020B0502020202020204" pitchFamily="34" charset="0"/>
              </a:rPr>
              <a:t>PapaLimaWhiskey</a:t>
            </a:r>
            <a:r>
              <a:rPr lang="en-GB" sz="788" dirty="0" smtClean="0">
                <a:latin typeface="Century Gothic" panose="020B0502020202020204" pitchFamily="34" charset="0"/>
              </a:rPr>
              <a:t>| </a:t>
            </a:r>
            <a:r>
              <a:rPr lang="en-GB" sz="788" dirty="0">
                <a:latin typeface="Century Gothic" panose="020B0502020202020204" pitchFamily="34" charset="0"/>
              </a:rPr>
              <a:t>CC </a:t>
            </a:r>
            <a:r>
              <a:rPr lang="en-GB" sz="788" dirty="0" smtClean="0">
                <a:latin typeface="Century Gothic" panose="020B0502020202020204" pitchFamily="34" charset="0"/>
              </a:rPr>
              <a:t>BY-2.0 </a:t>
            </a:r>
            <a:r>
              <a:rPr lang="en-GB" sz="788" dirty="0">
                <a:latin typeface="Century Gothic" panose="020B0502020202020204" pitchFamily="34" charset="0"/>
              </a:rPr>
              <a:t>| Flickr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77" y="1955203"/>
            <a:ext cx="2594284" cy="3825729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3474566" y="348618"/>
            <a:ext cx="2194869" cy="994172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mtClean="0"/>
              <a:t>Incorrect.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634174" y="5209434"/>
            <a:ext cx="1421759" cy="1225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Hexagon 32">
            <a:hlinkClick r:id="rId3" action="ppaction://hlinksldjump"/>
          </p:cNvPr>
          <p:cNvSpPr/>
          <p:nvPr/>
        </p:nvSpPr>
        <p:spPr>
          <a:xfrm>
            <a:off x="634174" y="5196043"/>
            <a:ext cx="1421759" cy="1225654"/>
          </a:xfrm>
          <a:prstGeom prst="hexagon">
            <a:avLst/>
          </a:prstGeom>
          <a:solidFill>
            <a:srgbClr val="00B2A9"/>
          </a:solidFill>
          <a:ln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Back to</a:t>
            </a:r>
          </a:p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Question</a:t>
            </a: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164681" y="5955184"/>
            <a:ext cx="364159" cy="364159"/>
            <a:chOff x="2306595" y="527079"/>
            <a:chExt cx="691978" cy="691978"/>
          </a:xfrm>
        </p:grpSpPr>
        <p:sp>
          <p:nvSpPr>
            <p:cNvPr id="35" name="Isosceles Triangle 34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643089" y="5182589"/>
            <a:ext cx="1421759" cy="1263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1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5" name="TextBox 14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7" name="Hexagon 16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13" y="1924549"/>
            <a:ext cx="4864788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No, the abdomen of a dragonfly is long and aerodynamic for fast flying.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It does not have the wings attached.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52432" y="5822261"/>
            <a:ext cx="2406282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88" dirty="0">
                <a:latin typeface="Century Gothic" panose="020B0502020202020204" pitchFamily="34" charset="0"/>
              </a:rPr>
              <a:t>Image: </a:t>
            </a:r>
            <a:r>
              <a:rPr lang="en-GB" sz="788" dirty="0" err="1" smtClean="0">
                <a:latin typeface="Century Gothic" panose="020B0502020202020204" pitchFamily="34" charset="0"/>
              </a:rPr>
              <a:t>PapaLimaWhiskey</a:t>
            </a:r>
            <a:r>
              <a:rPr lang="en-GB" sz="788" dirty="0" smtClean="0">
                <a:latin typeface="Century Gothic" panose="020B0502020202020204" pitchFamily="34" charset="0"/>
              </a:rPr>
              <a:t>| </a:t>
            </a:r>
            <a:r>
              <a:rPr lang="en-GB" sz="788" dirty="0">
                <a:latin typeface="Century Gothic" panose="020B0502020202020204" pitchFamily="34" charset="0"/>
              </a:rPr>
              <a:t>CC </a:t>
            </a:r>
            <a:r>
              <a:rPr lang="en-GB" sz="788" dirty="0" smtClean="0">
                <a:latin typeface="Century Gothic" panose="020B0502020202020204" pitchFamily="34" charset="0"/>
              </a:rPr>
              <a:t>BY-2.0 </a:t>
            </a:r>
            <a:r>
              <a:rPr lang="en-GB" sz="788" dirty="0">
                <a:latin typeface="Century Gothic" panose="020B0502020202020204" pitchFamily="34" charset="0"/>
              </a:rPr>
              <a:t>| Flickr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77" y="1955203"/>
            <a:ext cx="2594284" cy="3825729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3474566" y="348618"/>
            <a:ext cx="2194869" cy="994172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mtClean="0"/>
              <a:t>Incorrect.</a:t>
            </a:r>
            <a:endParaRPr lang="en-GB" dirty="0"/>
          </a:p>
        </p:txBody>
      </p:sp>
      <p:sp>
        <p:nvSpPr>
          <p:cNvPr id="32" name="Rectangle 31">
            <a:hlinkClick r:id="rId3" action="ppaction://hlinksldjump"/>
          </p:cNvPr>
          <p:cNvSpPr/>
          <p:nvPr/>
        </p:nvSpPr>
        <p:spPr>
          <a:xfrm>
            <a:off x="661271" y="5204033"/>
            <a:ext cx="1421759" cy="1225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Hexagon 32">
            <a:hlinkClick r:id="rId4" action="ppaction://hlinksldjump"/>
          </p:cNvPr>
          <p:cNvSpPr/>
          <p:nvPr/>
        </p:nvSpPr>
        <p:spPr>
          <a:xfrm>
            <a:off x="634174" y="5196043"/>
            <a:ext cx="1421759" cy="1225654"/>
          </a:xfrm>
          <a:prstGeom prst="hexagon">
            <a:avLst/>
          </a:prstGeom>
          <a:solidFill>
            <a:srgbClr val="00B2A9"/>
          </a:solidFill>
          <a:ln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Back to</a:t>
            </a:r>
          </a:p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Question</a:t>
            </a: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164681" y="5955184"/>
            <a:ext cx="364159" cy="364159"/>
            <a:chOff x="2306595" y="527079"/>
            <a:chExt cx="691978" cy="691978"/>
          </a:xfrm>
        </p:grpSpPr>
        <p:sp>
          <p:nvSpPr>
            <p:cNvPr id="35" name="Isosceles Triangle 34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37" name="Rectangle 36">
            <a:hlinkClick r:id="rId5" action="ppaction://hlinksldjump"/>
          </p:cNvPr>
          <p:cNvSpPr/>
          <p:nvPr/>
        </p:nvSpPr>
        <p:spPr>
          <a:xfrm>
            <a:off x="634174" y="5205001"/>
            <a:ext cx="1421759" cy="1263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8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95265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What does the term ‘</a:t>
            </a:r>
            <a:r>
              <a:rPr lang="en-GB" dirty="0" err="1" smtClean="0">
                <a:latin typeface="Century Gothic" panose="020B0502020202020204" pitchFamily="34" charset="0"/>
              </a:rPr>
              <a:t>myriapod</a:t>
            </a:r>
            <a:r>
              <a:rPr lang="en-GB" dirty="0" smtClean="0">
                <a:latin typeface="Century Gothic" panose="020B0502020202020204" pitchFamily="34" charset="0"/>
              </a:rPr>
              <a:t>’ mean?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6382" y="5038258"/>
            <a:ext cx="6765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25" dirty="0">
                <a:solidFill>
                  <a:schemeClr val="bg1"/>
                </a:solidFill>
                <a:latin typeface="Cenutry gothic"/>
              </a:rPr>
              <a:t>4,000,000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82301" y="3999732"/>
            <a:ext cx="3869339" cy="3168409"/>
            <a:chOff x="5182301" y="3999732"/>
            <a:chExt cx="3869339" cy="3168409"/>
          </a:xfrm>
        </p:grpSpPr>
        <p:sp>
          <p:nvSpPr>
            <p:cNvPr id="12" name="TextBox 11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833531" y="3999732"/>
              <a:ext cx="3218109" cy="3168409"/>
              <a:chOff x="2981591" y="575007"/>
              <a:chExt cx="7072908" cy="6963675"/>
            </a:xfrm>
          </p:grpSpPr>
          <p:sp>
            <p:nvSpPr>
              <p:cNvPr id="15" name="Hexagon 14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31" name="Hexagon 30">
            <a:hlinkClick r:id="rId2" action="ppaction://hlinksldjump"/>
          </p:cNvPr>
          <p:cNvSpPr/>
          <p:nvPr/>
        </p:nvSpPr>
        <p:spPr>
          <a:xfrm>
            <a:off x="1998662" y="4655040"/>
            <a:ext cx="1380644" cy="1190211"/>
          </a:xfrm>
          <a:prstGeom prst="hexagon">
            <a:avLst/>
          </a:prstGeom>
          <a:solidFill>
            <a:srgbClr val="E35205"/>
          </a:solidFill>
          <a:ln>
            <a:solidFill>
              <a:srgbClr val="E352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atin typeface="Century Gothic" panose="020B0502020202020204" pitchFamily="34" charset="0"/>
              </a:rPr>
              <a:t>No wings</a:t>
            </a:r>
            <a:endParaRPr lang="en-GB" sz="1500" b="1" dirty="0">
              <a:latin typeface="Century Gothic" panose="020B0502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245044" y="4654950"/>
            <a:ext cx="1380751" cy="1190301"/>
            <a:chOff x="7020904" y="4916700"/>
            <a:chExt cx="918655" cy="791943"/>
          </a:xfrm>
        </p:grpSpPr>
        <p:sp>
          <p:nvSpPr>
            <p:cNvPr id="35" name="Hexagon 34">
              <a:hlinkClick r:id="rId3" action="ppaction://hlinksldjump"/>
            </p:cNvPr>
            <p:cNvSpPr/>
            <p:nvPr/>
          </p:nvSpPr>
          <p:spPr>
            <a:xfrm>
              <a:off x="7020904" y="4916700"/>
              <a:ext cx="918655" cy="791943"/>
            </a:xfrm>
            <a:prstGeom prst="hexag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28695" y="5086121"/>
              <a:ext cx="697123" cy="522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Many-legged one</a:t>
              </a:r>
              <a:endParaRPr lang="en-GB" sz="15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Rectangle 36">
            <a:hlinkClick r:id="" action="ppaction://hlinkshowjump?jump=nextslide"/>
          </p:cNvPr>
          <p:cNvSpPr/>
          <p:nvPr/>
        </p:nvSpPr>
        <p:spPr>
          <a:xfrm>
            <a:off x="6287231" y="4638125"/>
            <a:ext cx="1386248" cy="1202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4" action="ppaction://hlinksldjump"/>
          </p:cNvPr>
          <p:cNvSpPr/>
          <p:nvPr/>
        </p:nvSpPr>
        <p:spPr>
          <a:xfrm>
            <a:off x="2007299" y="4634137"/>
            <a:ext cx="1307069" cy="121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4141362" y="4657322"/>
            <a:ext cx="1377996" cy="1187929"/>
            <a:chOff x="4121802" y="5647388"/>
            <a:chExt cx="908239" cy="782965"/>
          </a:xfrm>
        </p:grpSpPr>
        <p:sp>
          <p:nvSpPr>
            <p:cNvPr id="33" name="Hexagon 32">
              <a:hlinkClick r:id="rId5" action="ppaction://hlinksldjump"/>
            </p:cNvPr>
            <p:cNvSpPr/>
            <p:nvPr/>
          </p:nvSpPr>
          <p:spPr>
            <a:xfrm>
              <a:off x="4121802" y="5647388"/>
              <a:ext cx="908239" cy="782965"/>
            </a:xfrm>
            <a:prstGeom prst="hexagon">
              <a:avLst/>
            </a:prstGeom>
            <a:solidFill>
              <a:srgbClr val="5D285F"/>
            </a:solidFill>
            <a:ln>
              <a:solidFill>
                <a:srgbClr val="5D28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36194" y="5883931"/>
              <a:ext cx="657189" cy="365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Shiny </a:t>
              </a:r>
            </a:p>
            <a:p>
              <a:pPr algn="ctr"/>
              <a:r>
                <a:rPr lang="en-GB" sz="15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skin</a:t>
              </a:r>
              <a:endParaRPr lang="en-GB" sz="15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Rectangle 28">
            <a:hlinkClick r:id="rId6" action="ppaction://hlinksldjump"/>
          </p:cNvPr>
          <p:cNvSpPr/>
          <p:nvPr/>
        </p:nvSpPr>
        <p:spPr>
          <a:xfrm>
            <a:off x="4131094" y="4634199"/>
            <a:ext cx="1381177" cy="119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6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5" name="TextBox 14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7" name="Hexagon 16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230" y="415646"/>
            <a:ext cx="6210489" cy="962393"/>
          </a:xfrm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That’s correct.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877" y="1825006"/>
            <a:ext cx="2927962" cy="184896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Century Gothic" panose="020B0502020202020204" pitchFamily="34" charset="0"/>
              </a:rPr>
              <a:t>Centipedes and Millipedes are </a:t>
            </a:r>
            <a:r>
              <a:rPr lang="en-GB" sz="2200" dirty="0" err="1" smtClean="0">
                <a:latin typeface="Century Gothic" panose="020B0502020202020204" pitchFamily="34" charset="0"/>
              </a:rPr>
              <a:t>myriapods</a:t>
            </a:r>
            <a:r>
              <a:rPr lang="en-GB" sz="2200" dirty="0" smtClean="0">
                <a:latin typeface="Century Gothic" panose="020B0502020202020204" pitchFamily="34" charset="0"/>
              </a:rPr>
              <a:t> because they have lots of legs.</a:t>
            </a:r>
            <a:endParaRPr lang="en-GB" sz="2200" b="1" dirty="0">
              <a:latin typeface="Century Gothic" panose="020B0502020202020204" pitchFamily="34" charset="0"/>
            </a:endParaRPr>
          </a:p>
        </p:txBody>
      </p:sp>
      <p:sp>
        <p:nvSpPr>
          <p:cNvPr id="6" name="Hexagon 5">
            <a:hlinkClick r:id="rId2" action="ppaction://hlinksldjump"/>
          </p:cNvPr>
          <p:cNvSpPr/>
          <p:nvPr/>
        </p:nvSpPr>
        <p:spPr>
          <a:xfrm>
            <a:off x="470805" y="5367697"/>
            <a:ext cx="1421759" cy="1225654"/>
          </a:xfrm>
          <a:prstGeom prst="hexagon">
            <a:avLst/>
          </a:prstGeom>
          <a:solidFill>
            <a:srgbClr val="00B2A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Next</a:t>
            </a:r>
          </a:p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Question</a:t>
            </a: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10800000">
            <a:off x="999605" y="6106419"/>
            <a:ext cx="364159" cy="364159"/>
            <a:chOff x="2306595" y="527079"/>
            <a:chExt cx="691978" cy="691978"/>
          </a:xfrm>
        </p:grpSpPr>
        <p:sp>
          <p:nvSpPr>
            <p:cNvPr id="10" name="Isosceles Triangle 9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88333" y="5451185"/>
            <a:ext cx="2406282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88" dirty="0">
                <a:latin typeface="Century Gothic" panose="020B0502020202020204" pitchFamily="34" charset="0"/>
              </a:rPr>
              <a:t>Image: </a:t>
            </a:r>
            <a:r>
              <a:rPr lang="en-GB" sz="788" dirty="0" err="1" smtClean="0">
                <a:latin typeface="Century Gothic" panose="020B0502020202020204" pitchFamily="34" charset="0"/>
              </a:rPr>
              <a:t>Frupus</a:t>
            </a:r>
            <a:r>
              <a:rPr lang="en-GB" sz="788" dirty="0" smtClean="0">
                <a:latin typeface="Century Gothic" panose="020B0502020202020204" pitchFamily="34" charset="0"/>
              </a:rPr>
              <a:t>| </a:t>
            </a:r>
            <a:r>
              <a:rPr lang="en-GB" sz="788" dirty="0">
                <a:latin typeface="Century Gothic" panose="020B0502020202020204" pitchFamily="34" charset="0"/>
              </a:rPr>
              <a:t>CC </a:t>
            </a:r>
            <a:r>
              <a:rPr lang="en-GB" sz="788" dirty="0" smtClean="0">
                <a:latin typeface="Century Gothic" panose="020B0502020202020204" pitchFamily="34" charset="0"/>
              </a:rPr>
              <a:t>BY-NC-2.0 </a:t>
            </a:r>
            <a:r>
              <a:rPr lang="en-GB" sz="788" dirty="0">
                <a:latin typeface="Century Gothic" panose="020B0502020202020204" pitchFamily="34" charset="0"/>
              </a:rPr>
              <a:t>| Flickr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61" y="1794706"/>
            <a:ext cx="5178761" cy="345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5" name="TextBox 14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7" name="Hexagon 16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400" y="2131281"/>
            <a:ext cx="7741201" cy="30618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No, </a:t>
            </a:r>
            <a:r>
              <a:rPr lang="en-GB" sz="2400" dirty="0" err="1" smtClean="0">
                <a:latin typeface="Century Gothic" panose="020B0502020202020204" pitchFamily="34" charset="0"/>
              </a:rPr>
              <a:t>Myriapod</a:t>
            </a:r>
            <a:r>
              <a:rPr lang="en-GB" sz="2400" dirty="0" smtClean="0">
                <a:latin typeface="Century Gothic" panose="020B0502020202020204" pitchFamily="34" charset="0"/>
              </a:rPr>
              <a:t> does not mean no wings, even though creatures that are </a:t>
            </a:r>
            <a:r>
              <a:rPr lang="en-GB" sz="2400" dirty="0" err="1" smtClean="0">
                <a:latin typeface="Century Gothic" panose="020B0502020202020204" pitchFamily="34" charset="0"/>
              </a:rPr>
              <a:t>myriopods</a:t>
            </a:r>
            <a:r>
              <a:rPr lang="en-GB" sz="2400" dirty="0" smtClean="0">
                <a:latin typeface="Century Gothic" panose="020B0502020202020204" pitchFamily="34" charset="0"/>
              </a:rPr>
              <a:t> do not tend to have wings.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Have another go!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10800000">
            <a:off x="999605" y="6106419"/>
            <a:ext cx="364159" cy="364159"/>
            <a:chOff x="2306595" y="527079"/>
            <a:chExt cx="691978" cy="691978"/>
          </a:xfrm>
        </p:grpSpPr>
        <p:sp>
          <p:nvSpPr>
            <p:cNvPr id="10" name="Isosceles Triangle 9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3474566" y="348618"/>
            <a:ext cx="2194869" cy="994172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mtClean="0"/>
              <a:t>Incorrect.</a:t>
            </a:r>
            <a:endParaRPr lang="en-GB" dirty="0"/>
          </a:p>
        </p:txBody>
      </p:sp>
      <p:grpSp>
        <p:nvGrpSpPr>
          <p:cNvPr id="32" name="Group 31"/>
          <p:cNvGrpSpPr/>
          <p:nvPr/>
        </p:nvGrpSpPr>
        <p:grpSpPr>
          <a:xfrm rot="10800000">
            <a:off x="806420" y="5938992"/>
            <a:ext cx="364159" cy="364159"/>
            <a:chOff x="2306595" y="527079"/>
            <a:chExt cx="691978" cy="691978"/>
          </a:xfrm>
        </p:grpSpPr>
        <p:sp>
          <p:nvSpPr>
            <p:cNvPr id="33" name="Isosceles Triangle 32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35" name="Hexagon 34">
            <a:hlinkClick r:id="rId2" action="ppaction://hlinksldjump"/>
          </p:cNvPr>
          <p:cNvSpPr/>
          <p:nvPr/>
        </p:nvSpPr>
        <p:spPr>
          <a:xfrm>
            <a:off x="430020" y="5352670"/>
            <a:ext cx="1421759" cy="1225654"/>
          </a:xfrm>
          <a:prstGeom prst="hexagon">
            <a:avLst/>
          </a:prstGeom>
          <a:solidFill>
            <a:srgbClr val="00B2A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 smtClean="0">
                <a:latin typeface="Century Gothic" panose="020B0502020202020204" pitchFamily="34" charset="0"/>
              </a:rPr>
              <a:t>Back to</a:t>
            </a:r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Question</a:t>
            </a: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58820" y="6091392"/>
            <a:ext cx="364159" cy="364159"/>
            <a:chOff x="2306595" y="527079"/>
            <a:chExt cx="691978" cy="691978"/>
          </a:xfrm>
        </p:grpSpPr>
        <p:sp>
          <p:nvSpPr>
            <p:cNvPr id="37" name="Isosceles Triangle 36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39" name="Rectangle 38">
            <a:hlinkClick r:id="rId3" action="ppaction://hlinksldjump"/>
          </p:cNvPr>
          <p:cNvSpPr/>
          <p:nvPr/>
        </p:nvSpPr>
        <p:spPr>
          <a:xfrm>
            <a:off x="409770" y="5329183"/>
            <a:ext cx="1421759" cy="1271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57605" y="450196"/>
            <a:ext cx="5080172" cy="1343241"/>
          </a:xfrm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Century Gothic" panose="020B0502020202020204" pitchFamily="34" charset="0"/>
              </a:rPr>
              <a:t>Well done!  </a:t>
            </a:r>
            <a:br>
              <a:rPr lang="en-GB" sz="4000" dirty="0" smtClean="0">
                <a:latin typeface="Century Gothic" panose="020B0502020202020204" pitchFamily="34" charset="0"/>
              </a:rPr>
            </a:br>
            <a:r>
              <a:rPr lang="en-GB" sz="4000" dirty="0" smtClean="0">
                <a:latin typeface="Century Gothic" panose="020B0502020202020204" pitchFamily="34" charset="0"/>
              </a:rPr>
              <a:t>You are correct.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121" y="2080201"/>
            <a:ext cx="4042261" cy="2416861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Someone who studies insects is called an </a:t>
            </a:r>
            <a:r>
              <a:rPr lang="en-GB" b="1" dirty="0" err="1" smtClean="0">
                <a:latin typeface="Century Gothic" panose="020B0502020202020204" pitchFamily="34" charset="0"/>
              </a:rPr>
              <a:t>entymologist</a:t>
            </a:r>
            <a:r>
              <a:rPr lang="en-GB" dirty="0" smtClean="0">
                <a:latin typeface="Century Gothic" panose="020B0502020202020204" pitchFamily="34" charset="0"/>
              </a:rPr>
              <a:t>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6" name="Hexagon 5">
            <a:hlinkClick r:id="rId2" action="ppaction://hlinksldjump"/>
          </p:cNvPr>
          <p:cNvSpPr/>
          <p:nvPr/>
        </p:nvSpPr>
        <p:spPr>
          <a:xfrm>
            <a:off x="1547449" y="4951309"/>
            <a:ext cx="1421759" cy="1225654"/>
          </a:xfrm>
          <a:prstGeom prst="hexagon">
            <a:avLst/>
          </a:prstGeom>
          <a:solidFill>
            <a:srgbClr val="00B2A9"/>
          </a:solidFill>
          <a:ln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Next</a:t>
            </a:r>
          </a:p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Question</a:t>
            </a: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5756" y="5681300"/>
            <a:ext cx="4572000" cy="2135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788" dirty="0">
                <a:latin typeface="Century Gothic" panose="020B0502020202020204" pitchFamily="34" charset="0"/>
              </a:rPr>
              <a:t>Image: </a:t>
            </a:r>
            <a:r>
              <a:rPr lang="en-GB" sz="788" dirty="0" smtClean="0">
                <a:latin typeface="Century Gothic" panose="020B0502020202020204" pitchFamily="34" charset="0"/>
              </a:rPr>
              <a:t>|CC </a:t>
            </a:r>
            <a:r>
              <a:rPr lang="en-GB" sz="788" dirty="0">
                <a:latin typeface="Century Gothic" panose="020B0502020202020204" pitchFamily="34" charset="0"/>
              </a:rPr>
              <a:t>BY 4.0 (http://creativecommons.org/licenses/by/4.0</a:t>
            </a:r>
            <a:r>
              <a:rPr lang="en-GB" sz="788" dirty="0" smtClean="0">
                <a:latin typeface="Century Gothic" panose="020B0502020202020204" pitchFamily="34" charset="0"/>
              </a:rPr>
              <a:t>) | </a:t>
            </a:r>
            <a:r>
              <a:rPr lang="en-GB" sz="788" dirty="0">
                <a:latin typeface="Century Gothic" panose="020B0502020202020204" pitchFamily="34" charset="0"/>
              </a:rPr>
              <a:t>Wikimedia Commons</a:t>
            </a:r>
          </a:p>
        </p:txBody>
      </p:sp>
      <p:grpSp>
        <p:nvGrpSpPr>
          <p:cNvPr id="10" name="Group 9"/>
          <p:cNvGrpSpPr/>
          <p:nvPr/>
        </p:nvGrpSpPr>
        <p:grpSpPr>
          <a:xfrm rot="3740674">
            <a:off x="2076248" y="5650853"/>
            <a:ext cx="364159" cy="364159"/>
            <a:chOff x="2306595" y="527079"/>
            <a:chExt cx="691978" cy="691978"/>
          </a:xfrm>
        </p:grpSpPr>
        <p:sp>
          <p:nvSpPr>
            <p:cNvPr id="11" name="Isosceles Triangle 10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4" name="TextBox 13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6" name="Hexagon 15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71" y="2174694"/>
            <a:ext cx="2591468" cy="331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5" name="TextBox 14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7" name="Hexagon 16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6578" y="2325100"/>
            <a:ext cx="5930845" cy="20751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No, the word ‘</a:t>
            </a:r>
            <a:r>
              <a:rPr lang="en-GB" sz="2400" dirty="0" err="1" smtClean="0">
                <a:latin typeface="Century Gothic" panose="020B0502020202020204" pitchFamily="34" charset="0"/>
              </a:rPr>
              <a:t>myriapod</a:t>
            </a:r>
            <a:r>
              <a:rPr lang="en-GB" sz="2400" dirty="0" smtClean="0">
                <a:latin typeface="Century Gothic" panose="020B0502020202020204" pitchFamily="34" charset="0"/>
              </a:rPr>
              <a:t>’ has nothing to do with skin.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Try again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10800000">
            <a:off x="999605" y="6106419"/>
            <a:ext cx="364159" cy="364159"/>
            <a:chOff x="2306595" y="527079"/>
            <a:chExt cx="691978" cy="691978"/>
          </a:xfrm>
        </p:grpSpPr>
        <p:sp>
          <p:nvSpPr>
            <p:cNvPr id="10" name="Isosceles Triangle 9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3474566" y="348618"/>
            <a:ext cx="2194869" cy="994172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mtClean="0"/>
              <a:t>Incorrect.</a:t>
            </a:r>
            <a:endParaRPr lang="en-GB" dirty="0"/>
          </a:p>
        </p:txBody>
      </p:sp>
      <p:grpSp>
        <p:nvGrpSpPr>
          <p:cNvPr id="32" name="Group 31"/>
          <p:cNvGrpSpPr/>
          <p:nvPr/>
        </p:nvGrpSpPr>
        <p:grpSpPr>
          <a:xfrm rot="10800000">
            <a:off x="806420" y="5938992"/>
            <a:ext cx="364159" cy="364159"/>
            <a:chOff x="2306595" y="527079"/>
            <a:chExt cx="691978" cy="691978"/>
          </a:xfrm>
        </p:grpSpPr>
        <p:sp>
          <p:nvSpPr>
            <p:cNvPr id="33" name="Isosceles Triangle 32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35" name="Hexagon 34">
            <a:hlinkClick r:id="rId2" action="ppaction://hlinksldjump"/>
          </p:cNvPr>
          <p:cNvSpPr/>
          <p:nvPr/>
        </p:nvSpPr>
        <p:spPr>
          <a:xfrm>
            <a:off x="430020" y="5352670"/>
            <a:ext cx="1421759" cy="1225654"/>
          </a:xfrm>
          <a:prstGeom prst="hexagon">
            <a:avLst/>
          </a:prstGeom>
          <a:solidFill>
            <a:srgbClr val="00B2A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 smtClean="0">
                <a:latin typeface="Century Gothic" panose="020B0502020202020204" pitchFamily="34" charset="0"/>
              </a:rPr>
              <a:t>Back to</a:t>
            </a:r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Question</a:t>
            </a: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58820" y="6091392"/>
            <a:ext cx="364159" cy="364159"/>
            <a:chOff x="2306595" y="527079"/>
            <a:chExt cx="691978" cy="691978"/>
          </a:xfrm>
        </p:grpSpPr>
        <p:sp>
          <p:nvSpPr>
            <p:cNvPr id="37" name="Isosceles Triangle 36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39" name="Rectangle 38">
            <a:hlinkClick r:id="rId3" action="ppaction://hlinksldjump"/>
          </p:cNvPr>
          <p:cNvSpPr/>
          <p:nvPr/>
        </p:nvSpPr>
        <p:spPr>
          <a:xfrm>
            <a:off x="409770" y="5329183"/>
            <a:ext cx="1421759" cy="1271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0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7497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What percentage of creatures on earth are invertebrates?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6382" y="5643570"/>
            <a:ext cx="6765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25" dirty="0">
                <a:solidFill>
                  <a:schemeClr val="bg1"/>
                </a:solidFill>
                <a:latin typeface="Cenutry gothic"/>
              </a:rPr>
              <a:t>4,000,000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82301" y="3999732"/>
            <a:ext cx="3869338" cy="3168409"/>
            <a:chOff x="5182301" y="3999732"/>
            <a:chExt cx="3869338" cy="3168409"/>
          </a:xfrm>
        </p:grpSpPr>
        <p:sp>
          <p:nvSpPr>
            <p:cNvPr id="12" name="TextBox 11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677778" y="3999732"/>
              <a:ext cx="2373861" cy="3168409"/>
              <a:chOff x="4837117" y="575007"/>
              <a:chExt cx="5217382" cy="6963675"/>
            </a:xfrm>
          </p:grpSpPr>
          <p:sp>
            <p:nvSpPr>
              <p:cNvPr id="15" name="Hexagon 14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31" name="Hexagon 30">
            <a:hlinkClick r:id="rId2" action="ppaction://hlinksldjump"/>
          </p:cNvPr>
          <p:cNvSpPr/>
          <p:nvPr/>
        </p:nvSpPr>
        <p:spPr>
          <a:xfrm>
            <a:off x="1998662" y="5260352"/>
            <a:ext cx="1139120" cy="998780"/>
          </a:xfrm>
          <a:prstGeom prst="hexagon">
            <a:avLst/>
          </a:prstGeom>
          <a:solidFill>
            <a:srgbClr val="E35205"/>
          </a:solidFill>
          <a:ln>
            <a:solidFill>
              <a:srgbClr val="E352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 smtClean="0">
                <a:latin typeface="Century Gothic" panose="020B0502020202020204" pitchFamily="34" charset="0"/>
              </a:rPr>
              <a:t>97%</a:t>
            </a:r>
            <a:endParaRPr lang="en-GB" sz="1700" b="1" dirty="0">
              <a:latin typeface="Century Gothic" panose="020B0502020202020204" pitchFamily="34" charset="0"/>
            </a:endParaRPr>
          </a:p>
        </p:txBody>
      </p:sp>
      <p:sp>
        <p:nvSpPr>
          <p:cNvPr id="35" name="Hexagon 34">
            <a:hlinkClick r:id="rId3" action="ppaction://hlinksldjump"/>
          </p:cNvPr>
          <p:cNvSpPr/>
          <p:nvPr/>
        </p:nvSpPr>
        <p:spPr>
          <a:xfrm>
            <a:off x="6005008" y="5260262"/>
            <a:ext cx="1158691" cy="998870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 smtClean="0">
                <a:latin typeface="Century Gothic" panose="020B0502020202020204" pitchFamily="34" charset="0"/>
              </a:rPr>
              <a:t>65%</a:t>
            </a:r>
            <a:endParaRPr lang="en-GB" sz="1700" b="1" dirty="0">
              <a:latin typeface="Century Gothic" panose="020B0502020202020204" pitchFamily="34" charset="0"/>
            </a:endParaRPr>
          </a:p>
        </p:txBody>
      </p:sp>
      <p:sp>
        <p:nvSpPr>
          <p:cNvPr id="33" name="Hexagon 32">
            <a:hlinkClick r:id="rId4" action="ppaction://hlinksldjump"/>
          </p:cNvPr>
          <p:cNvSpPr/>
          <p:nvPr/>
        </p:nvSpPr>
        <p:spPr>
          <a:xfrm>
            <a:off x="4121802" y="5262634"/>
            <a:ext cx="1155937" cy="996498"/>
          </a:xfrm>
          <a:prstGeom prst="hexagon">
            <a:avLst/>
          </a:prstGeom>
          <a:solidFill>
            <a:srgbClr val="5D285F"/>
          </a:solidFill>
          <a:ln>
            <a:solidFill>
              <a:srgbClr val="5D2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 smtClean="0">
                <a:latin typeface="Century Gothic" panose="020B0502020202020204" pitchFamily="34" charset="0"/>
              </a:rPr>
              <a:t>8%</a:t>
            </a:r>
            <a:endParaRPr lang="en-GB" sz="17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182" y="5583079"/>
            <a:ext cx="146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About…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7" name="Rectangle 36">
            <a:hlinkClick r:id="rId5" action="ppaction://hlinksldjump"/>
          </p:cNvPr>
          <p:cNvSpPr/>
          <p:nvPr/>
        </p:nvSpPr>
        <p:spPr>
          <a:xfrm>
            <a:off x="6016111" y="5270482"/>
            <a:ext cx="1133979" cy="983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/>
          <p:cNvGrpSpPr/>
          <p:nvPr/>
        </p:nvGrpSpPr>
        <p:grpSpPr>
          <a:xfrm>
            <a:off x="348593" y="1809689"/>
            <a:ext cx="8454236" cy="2981327"/>
            <a:chOff x="348593" y="1886963"/>
            <a:chExt cx="8454236" cy="298132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802" y="1910336"/>
              <a:ext cx="2011868" cy="150680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93" y="1889425"/>
              <a:ext cx="2291575" cy="152771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424" y="1886963"/>
              <a:ext cx="1793405" cy="152771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425" y="1889425"/>
              <a:ext cx="2023180" cy="151738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802" y="3513426"/>
              <a:ext cx="2011868" cy="133880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425" y="3526124"/>
              <a:ext cx="2006977" cy="1342166"/>
            </a:xfrm>
            <a:prstGeom prst="rect">
              <a:avLst/>
            </a:prstGeom>
          </p:spPr>
        </p:pic>
      </p:grpSp>
      <p:sp>
        <p:nvSpPr>
          <p:cNvPr id="38" name="Rectangle 37">
            <a:hlinkClick r:id="rId12" action="ppaction://hlinksldjump"/>
          </p:cNvPr>
          <p:cNvSpPr/>
          <p:nvPr/>
        </p:nvSpPr>
        <p:spPr>
          <a:xfrm>
            <a:off x="2000126" y="5245949"/>
            <a:ext cx="1180577" cy="1024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hlinkClick r:id="rId13" action="ppaction://hlinksldjump"/>
          </p:cNvPr>
          <p:cNvSpPr/>
          <p:nvPr/>
        </p:nvSpPr>
        <p:spPr>
          <a:xfrm>
            <a:off x="4114782" y="5252304"/>
            <a:ext cx="1227945" cy="1018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1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5" name="TextBox 14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7" name="Hexagon 16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230" y="415646"/>
            <a:ext cx="6210489" cy="962393"/>
          </a:xfrm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That’s correct.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13" y="2116761"/>
            <a:ext cx="4864788" cy="27118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Nearly all living creatures are invertebrates.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They form the largest group by far, with around 40,000 different species in Britain alone!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6" name="Hexagon 5">
            <a:hlinkClick r:id="rId2" action="ppaction://hlinksldjump"/>
          </p:cNvPr>
          <p:cNvSpPr/>
          <p:nvPr/>
        </p:nvSpPr>
        <p:spPr>
          <a:xfrm>
            <a:off x="470805" y="5367697"/>
            <a:ext cx="1421759" cy="1225654"/>
          </a:xfrm>
          <a:prstGeom prst="hexagon">
            <a:avLst/>
          </a:prstGeom>
          <a:solidFill>
            <a:srgbClr val="00B2A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Next</a:t>
            </a:r>
          </a:p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Question</a:t>
            </a: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10800000">
            <a:off x="999605" y="6106419"/>
            <a:ext cx="364159" cy="364159"/>
            <a:chOff x="2306595" y="527079"/>
            <a:chExt cx="691978" cy="691978"/>
          </a:xfrm>
        </p:grpSpPr>
        <p:sp>
          <p:nvSpPr>
            <p:cNvPr id="10" name="Isosceles Triangle 9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652432" y="5822261"/>
            <a:ext cx="2406282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88" dirty="0">
                <a:latin typeface="Century Gothic" panose="020B0502020202020204" pitchFamily="34" charset="0"/>
              </a:rPr>
              <a:t>Image: </a:t>
            </a:r>
            <a:r>
              <a:rPr lang="en-GB" sz="788" dirty="0" err="1" smtClean="0">
                <a:latin typeface="Century Gothic" panose="020B0502020202020204" pitchFamily="34" charset="0"/>
              </a:rPr>
              <a:t>PapaLimaWhiskey</a:t>
            </a:r>
            <a:r>
              <a:rPr lang="en-GB" sz="788" dirty="0" smtClean="0">
                <a:latin typeface="Century Gothic" panose="020B0502020202020204" pitchFamily="34" charset="0"/>
              </a:rPr>
              <a:t>| </a:t>
            </a:r>
            <a:r>
              <a:rPr lang="en-GB" sz="788" dirty="0">
                <a:latin typeface="Century Gothic" panose="020B0502020202020204" pitchFamily="34" charset="0"/>
              </a:rPr>
              <a:t>CC </a:t>
            </a:r>
            <a:r>
              <a:rPr lang="en-GB" sz="788" dirty="0" smtClean="0">
                <a:latin typeface="Century Gothic" panose="020B0502020202020204" pitchFamily="34" charset="0"/>
              </a:rPr>
              <a:t>BY-2.0 </a:t>
            </a:r>
            <a:r>
              <a:rPr lang="en-GB" sz="788" dirty="0">
                <a:latin typeface="Century Gothic" panose="020B0502020202020204" pitchFamily="34" charset="0"/>
              </a:rPr>
              <a:t>| Flickr</a:t>
            </a: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57926" y="5367697"/>
            <a:ext cx="1486784" cy="1271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7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5" name="TextBox 14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7" name="Hexagon 16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8104" y="2637364"/>
            <a:ext cx="7147792" cy="147099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No, the answer is much higher than this.  Invertebrates make up most of the creatures on the planet!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10800000">
            <a:off x="806420" y="5938992"/>
            <a:ext cx="364159" cy="364159"/>
            <a:chOff x="2306595" y="527079"/>
            <a:chExt cx="691978" cy="691978"/>
          </a:xfrm>
        </p:grpSpPr>
        <p:sp>
          <p:nvSpPr>
            <p:cNvPr id="10" name="Isosceles Triangle 9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3474566" y="348618"/>
            <a:ext cx="2194869" cy="994172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mtClean="0"/>
              <a:t>Incorrect.</a:t>
            </a:r>
            <a:endParaRPr lang="en-GB" dirty="0"/>
          </a:p>
        </p:txBody>
      </p:sp>
      <p:sp>
        <p:nvSpPr>
          <p:cNvPr id="32" name="Hexagon 31">
            <a:hlinkClick r:id="rId2" action="ppaction://hlinksldjump"/>
          </p:cNvPr>
          <p:cNvSpPr/>
          <p:nvPr/>
        </p:nvSpPr>
        <p:spPr>
          <a:xfrm>
            <a:off x="430020" y="5352670"/>
            <a:ext cx="1421759" cy="1225654"/>
          </a:xfrm>
          <a:prstGeom prst="hexagon">
            <a:avLst/>
          </a:prstGeom>
          <a:solidFill>
            <a:srgbClr val="00B2A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 smtClean="0">
                <a:latin typeface="Century Gothic" panose="020B0502020202020204" pitchFamily="34" charset="0"/>
              </a:rPr>
              <a:t>Back to</a:t>
            </a:r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Question</a:t>
            </a: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58820" y="6091392"/>
            <a:ext cx="364159" cy="364159"/>
            <a:chOff x="2306595" y="527079"/>
            <a:chExt cx="691978" cy="691978"/>
          </a:xfrm>
        </p:grpSpPr>
        <p:sp>
          <p:nvSpPr>
            <p:cNvPr id="34" name="Isosceles Triangle 33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430019" y="5329930"/>
            <a:ext cx="1421759" cy="1271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7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5" name="TextBox 14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7" name="Hexagon 16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6026" y="2336677"/>
            <a:ext cx="7551949" cy="17594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No, invertebrates make up even more than 65% of creatures on planet Earth!  In fact, they make up nearly all of the creatures in the world.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52432" y="5822261"/>
            <a:ext cx="2406282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88" dirty="0">
                <a:latin typeface="Century Gothic" panose="020B0502020202020204" pitchFamily="34" charset="0"/>
              </a:rPr>
              <a:t>Image: </a:t>
            </a:r>
            <a:r>
              <a:rPr lang="en-GB" sz="788" dirty="0" err="1" smtClean="0">
                <a:latin typeface="Century Gothic" panose="020B0502020202020204" pitchFamily="34" charset="0"/>
              </a:rPr>
              <a:t>PapaLimaWhiskey</a:t>
            </a:r>
            <a:r>
              <a:rPr lang="en-GB" sz="788" dirty="0" smtClean="0">
                <a:latin typeface="Century Gothic" panose="020B0502020202020204" pitchFamily="34" charset="0"/>
              </a:rPr>
              <a:t>| </a:t>
            </a:r>
            <a:r>
              <a:rPr lang="en-GB" sz="788" dirty="0">
                <a:latin typeface="Century Gothic" panose="020B0502020202020204" pitchFamily="34" charset="0"/>
              </a:rPr>
              <a:t>CC </a:t>
            </a:r>
            <a:r>
              <a:rPr lang="en-GB" sz="788" dirty="0" smtClean="0">
                <a:latin typeface="Century Gothic" panose="020B0502020202020204" pitchFamily="34" charset="0"/>
              </a:rPr>
              <a:t>BY-2.0 </a:t>
            </a:r>
            <a:r>
              <a:rPr lang="en-GB" sz="788" dirty="0">
                <a:latin typeface="Century Gothic" panose="020B0502020202020204" pitchFamily="34" charset="0"/>
              </a:rPr>
              <a:t>| Flickr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474566" y="348618"/>
            <a:ext cx="2194869" cy="994172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mtClean="0"/>
              <a:t>Incorrect.</a:t>
            </a:r>
            <a:endParaRPr lang="en-GB" dirty="0"/>
          </a:p>
        </p:txBody>
      </p:sp>
      <p:grpSp>
        <p:nvGrpSpPr>
          <p:cNvPr id="32" name="Group 31"/>
          <p:cNvGrpSpPr/>
          <p:nvPr/>
        </p:nvGrpSpPr>
        <p:grpSpPr>
          <a:xfrm rot="10800000">
            <a:off x="806420" y="5938992"/>
            <a:ext cx="364159" cy="364159"/>
            <a:chOff x="2306595" y="527079"/>
            <a:chExt cx="691978" cy="691978"/>
          </a:xfrm>
        </p:grpSpPr>
        <p:sp>
          <p:nvSpPr>
            <p:cNvPr id="33" name="Isosceles Triangle 32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35" name="Hexagon 34">
            <a:hlinkClick r:id="rId2" action="ppaction://hlinksldjump"/>
          </p:cNvPr>
          <p:cNvSpPr/>
          <p:nvPr/>
        </p:nvSpPr>
        <p:spPr>
          <a:xfrm>
            <a:off x="430020" y="5352670"/>
            <a:ext cx="1421759" cy="1225654"/>
          </a:xfrm>
          <a:prstGeom prst="hexagon">
            <a:avLst/>
          </a:prstGeom>
          <a:solidFill>
            <a:srgbClr val="00B2A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 smtClean="0">
                <a:latin typeface="Century Gothic" panose="020B0502020202020204" pitchFamily="34" charset="0"/>
              </a:rPr>
              <a:t>Back to</a:t>
            </a:r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Question</a:t>
            </a: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58820" y="6091392"/>
            <a:ext cx="364159" cy="364159"/>
            <a:chOff x="2306595" y="527079"/>
            <a:chExt cx="691978" cy="691978"/>
          </a:xfrm>
        </p:grpSpPr>
        <p:sp>
          <p:nvSpPr>
            <p:cNvPr id="37" name="Isosceles Triangle 36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40" name="Rectangle 39">
            <a:hlinkClick r:id="rId3" action="ppaction://hlinksldjump"/>
          </p:cNvPr>
          <p:cNvSpPr/>
          <p:nvPr/>
        </p:nvSpPr>
        <p:spPr>
          <a:xfrm>
            <a:off x="430019" y="5329930"/>
            <a:ext cx="1421759" cy="1271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3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182301" y="3999732"/>
            <a:ext cx="3869339" cy="3168409"/>
            <a:chOff x="5182301" y="3999732"/>
            <a:chExt cx="3869339" cy="3168409"/>
          </a:xfrm>
        </p:grpSpPr>
        <p:sp>
          <p:nvSpPr>
            <p:cNvPr id="12" name="TextBox 11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833531" y="3999732"/>
              <a:ext cx="3218109" cy="3168409"/>
              <a:chOff x="2981591" y="575007"/>
              <a:chExt cx="7072908" cy="6963675"/>
            </a:xfrm>
          </p:grpSpPr>
          <p:sp>
            <p:nvSpPr>
              <p:cNvPr id="15" name="Hexagon 14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Which of these three </a:t>
            </a:r>
            <a:r>
              <a:rPr lang="en-GB" dirty="0" err="1" smtClean="0">
                <a:latin typeface="Century Gothic" panose="020B0502020202020204" pitchFamily="34" charset="0"/>
              </a:rPr>
              <a:t>minibeasts</a:t>
            </a:r>
            <a:r>
              <a:rPr lang="en-GB" dirty="0" smtClean="0">
                <a:latin typeface="Century Gothic" panose="020B0502020202020204" pitchFamily="34" charset="0"/>
              </a:rPr>
              <a:t> is a carnivore?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6382" y="5308717"/>
            <a:ext cx="6765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25" dirty="0">
                <a:solidFill>
                  <a:schemeClr val="bg1"/>
                </a:solidFill>
                <a:latin typeface="Cenutry gothic"/>
              </a:rPr>
              <a:t>4,000,000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075029" y="4915164"/>
            <a:ext cx="1339269" cy="1154541"/>
            <a:chOff x="7020904" y="4916700"/>
            <a:chExt cx="918655" cy="791943"/>
          </a:xfrm>
        </p:grpSpPr>
        <p:sp>
          <p:nvSpPr>
            <p:cNvPr id="35" name="Hexagon 34">
              <a:hlinkClick r:id="rId2" action="ppaction://hlinksldjump"/>
            </p:cNvPr>
            <p:cNvSpPr/>
            <p:nvPr/>
          </p:nvSpPr>
          <p:spPr>
            <a:xfrm>
              <a:off x="7020904" y="4916700"/>
              <a:ext cx="918655" cy="791943"/>
            </a:xfrm>
            <a:prstGeom prst="hexag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27617" y="5126754"/>
              <a:ext cx="656895" cy="401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Lobster moth</a:t>
              </a:r>
              <a:endParaRPr lang="en-GB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Rectangle 36">
            <a:hlinkClick r:id="rId3" action="ppaction://hlinksldjump"/>
          </p:cNvPr>
          <p:cNvSpPr/>
          <p:nvPr/>
        </p:nvSpPr>
        <p:spPr>
          <a:xfrm>
            <a:off x="7093130" y="4915383"/>
            <a:ext cx="1347599" cy="116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4" action="ppaction://hlinksldjump"/>
          </p:cNvPr>
          <p:cNvSpPr/>
          <p:nvPr/>
        </p:nvSpPr>
        <p:spPr>
          <a:xfrm>
            <a:off x="882820" y="4906148"/>
            <a:ext cx="1339385" cy="1172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4125267" y="4931944"/>
            <a:ext cx="1382868" cy="1192129"/>
            <a:chOff x="3977200" y="5816174"/>
            <a:chExt cx="908239" cy="782965"/>
          </a:xfrm>
        </p:grpSpPr>
        <p:sp>
          <p:nvSpPr>
            <p:cNvPr id="33" name="Hexagon 32">
              <a:hlinkClick r:id="rId5" action="ppaction://hlinksldjump"/>
            </p:cNvPr>
            <p:cNvSpPr/>
            <p:nvPr/>
          </p:nvSpPr>
          <p:spPr>
            <a:xfrm>
              <a:off x="3977200" y="5816174"/>
              <a:ext cx="908239" cy="782965"/>
            </a:xfrm>
            <a:prstGeom prst="hexagon">
              <a:avLst/>
            </a:prstGeom>
            <a:solidFill>
              <a:srgbClr val="5D285F"/>
            </a:solidFill>
            <a:ln>
              <a:solidFill>
                <a:srgbClr val="5D28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83927" y="6039324"/>
              <a:ext cx="677908" cy="384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Acorn </a:t>
              </a:r>
            </a:p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weevil</a:t>
              </a:r>
              <a:endParaRPr lang="en-GB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Rectangle 28">
            <a:hlinkClick r:id="rId3" action="ppaction://hlinksldjump"/>
          </p:cNvPr>
          <p:cNvSpPr/>
          <p:nvPr/>
        </p:nvSpPr>
        <p:spPr>
          <a:xfrm>
            <a:off x="3841178" y="4949861"/>
            <a:ext cx="1422256" cy="1174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1" y="2441476"/>
            <a:ext cx="2667971" cy="17370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71" y="2428442"/>
            <a:ext cx="2333459" cy="175009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92432" y="4925453"/>
            <a:ext cx="1362382" cy="1154452"/>
            <a:chOff x="2076063" y="4925498"/>
            <a:chExt cx="1362382" cy="1154452"/>
          </a:xfrm>
        </p:grpSpPr>
        <p:sp>
          <p:nvSpPr>
            <p:cNvPr id="31" name="Hexagon 30">
              <a:hlinkClick r:id="rId8" action="ppaction://hlinksldjump"/>
            </p:cNvPr>
            <p:cNvSpPr/>
            <p:nvPr/>
          </p:nvSpPr>
          <p:spPr>
            <a:xfrm>
              <a:off x="2076063" y="4925498"/>
              <a:ext cx="1339164" cy="1154452"/>
            </a:xfrm>
            <a:prstGeom prst="hexagon">
              <a:avLst/>
            </a:prstGeom>
            <a:solidFill>
              <a:srgbClr val="E35205"/>
            </a:solidFill>
            <a:ln>
              <a:solidFill>
                <a:srgbClr val="E352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78933" y="5231683"/>
              <a:ext cx="13595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Green tiger beetle</a:t>
              </a:r>
              <a:endParaRPr lang="en-GB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75" y="2429288"/>
            <a:ext cx="1928367" cy="1724984"/>
          </a:xfrm>
          <a:prstGeom prst="rect">
            <a:avLst/>
          </a:prstGeom>
        </p:spPr>
      </p:pic>
      <p:sp>
        <p:nvSpPr>
          <p:cNvPr id="40" name="Rectangle 39">
            <a:hlinkClick r:id="" action="ppaction://hlinkshowjump?jump=nextslide"/>
          </p:cNvPr>
          <p:cNvSpPr/>
          <p:nvPr/>
        </p:nvSpPr>
        <p:spPr>
          <a:xfrm>
            <a:off x="831755" y="4907124"/>
            <a:ext cx="1422256" cy="1174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10" action="ppaction://hlinksldjump"/>
          </p:cNvPr>
          <p:cNvSpPr/>
          <p:nvPr/>
        </p:nvSpPr>
        <p:spPr>
          <a:xfrm>
            <a:off x="4125267" y="4863867"/>
            <a:ext cx="1382868" cy="1260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hlinkClick r:id="rId10" action="ppaction://hlinksldjump"/>
          </p:cNvPr>
          <p:cNvSpPr/>
          <p:nvPr/>
        </p:nvSpPr>
        <p:spPr>
          <a:xfrm>
            <a:off x="7031430" y="4876215"/>
            <a:ext cx="1382868" cy="1260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182301" y="3999732"/>
            <a:ext cx="3869339" cy="3168409"/>
            <a:chOff x="5182301" y="3999732"/>
            <a:chExt cx="3869339" cy="3168409"/>
          </a:xfrm>
        </p:grpSpPr>
        <p:sp>
          <p:nvSpPr>
            <p:cNvPr id="15" name="TextBox 14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833531" y="3999732"/>
              <a:ext cx="3218109" cy="3168409"/>
              <a:chOff x="2981591" y="575007"/>
              <a:chExt cx="7072908" cy="6963675"/>
            </a:xfrm>
          </p:grpSpPr>
          <p:sp>
            <p:nvSpPr>
              <p:cNvPr id="17" name="Hexagon 16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230" y="415646"/>
            <a:ext cx="6210489" cy="962393"/>
          </a:xfrm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That’s correct.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328" y="1924549"/>
            <a:ext cx="3506664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The green tiger beetle has powerful biting mouth parts for catching and killing prey like ants or small spiders.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6" name="Hexagon 5">
            <a:hlinkClick r:id="rId2" action="ppaction://hlinksldjump"/>
          </p:cNvPr>
          <p:cNvSpPr/>
          <p:nvPr/>
        </p:nvSpPr>
        <p:spPr>
          <a:xfrm>
            <a:off x="470805" y="5367697"/>
            <a:ext cx="1421759" cy="1225654"/>
          </a:xfrm>
          <a:prstGeom prst="hexagon">
            <a:avLst/>
          </a:prstGeom>
          <a:solidFill>
            <a:srgbClr val="00B2A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END</a:t>
            </a:r>
            <a:endParaRPr lang="en-GB" sz="280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10800000">
            <a:off x="999605" y="6067782"/>
            <a:ext cx="364159" cy="364159"/>
            <a:chOff x="2306595" y="527079"/>
            <a:chExt cx="691978" cy="691978"/>
          </a:xfrm>
        </p:grpSpPr>
        <p:sp>
          <p:nvSpPr>
            <p:cNvPr id="10" name="Isosceles Triangle 9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577529" y="5345283"/>
            <a:ext cx="2406282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88" dirty="0" smtClean="0">
                <a:latin typeface="Century Gothic" panose="020B0502020202020204" pitchFamily="34" charset="0"/>
              </a:rPr>
              <a:t>Image: Judy Gallagher| </a:t>
            </a:r>
            <a:r>
              <a:rPr lang="en-GB" sz="788" dirty="0">
                <a:latin typeface="Century Gothic" panose="020B0502020202020204" pitchFamily="34" charset="0"/>
              </a:rPr>
              <a:t>CC </a:t>
            </a:r>
            <a:r>
              <a:rPr lang="en-GB" sz="788" dirty="0" smtClean="0">
                <a:latin typeface="Century Gothic" panose="020B0502020202020204" pitchFamily="34" charset="0"/>
              </a:rPr>
              <a:t>BY-2.0 </a:t>
            </a:r>
            <a:r>
              <a:rPr lang="en-GB" sz="788" dirty="0">
                <a:latin typeface="Century Gothic" panose="020B0502020202020204" pitchFamily="34" charset="0"/>
              </a:rPr>
              <a:t>| Flickr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90" y="1924549"/>
            <a:ext cx="4967936" cy="3311957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lastslide"/>
          </p:cNvPr>
          <p:cNvSpPr/>
          <p:nvPr/>
        </p:nvSpPr>
        <p:spPr>
          <a:xfrm>
            <a:off x="470805" y="5367697"/>
            <a:ext cx="1406855" cy="1271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5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5" name="TextBox 14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7" name="Hexagon 16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3797" y="2336677"/>
            <a:ext cx="4856406" cy="17594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No, </a:t>
            </a:r>
            <a:r>
              <a:rPr lang="en-GB" sz="2400" dirty="0" smtClean="0">
                <a:latin typeface="Century Gothic" panose="020B0502020202020204" pitchFamily="34" charset="0"/>
              </a:rPr>
              <a:t>this is not a carnivore, it does not eat other creatures.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Try again.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474566" y="348618"/>
            <a:ext cx="2194869" cy="994172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mtClean="0"/>
              <a:t>Incorrect.</a:t>
            </a:r>
            <a:endParaRPr lang="en-GB" dirty="0"/>
          </a:p>
        </p:txBody>
      </p:sp>
      <p:grpSp>
        <p:nvGrpSpPr>
          <p:cNvPr id="32" name="Group 31"/>
          <p:cNvGrpSpPr/>
          <p:nvPr/>
        </p:nvGrpSpPr>
        <p:grpSpPr>
          <a:xfrm rot="10800000">
            <a:off x="806420" y="5938992"/>
            <a:ext cx="364159" cy="364159"/>
            <a:chOff x="2306595" y="527079"/>
            <a:chExt cx="691978" cy="691978"/>
          </a:xfrm>
        </p:grpSpPr>
        <p:sp>
          <p:nvSpPr>
            <p:cNvPr id="33" name="Isosceles Triangle 32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35" name="Hexagon 34">
            <a:hlinkClick r:id="rId2" action="ppaction://hlinksldjump"/>
          </p:cNvPr>
          <p:cNvSpPr/>
          <p:nvPr/>
        </p:nvSpPr>
        <p:spPr>
          <a:xfrm>
            <a:off x="430020" y="5352670"/>
            <a:ext cx="1421759" cy="1225654"/>
          </a:xfrm>
          <a:prstGeom prst="hexagon">
            <a:avLst/>
          </a:prstGeom>
          <a:solidFill>
            <a:srgbClr val="00B2A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 smtClean="0">
                <a:latin typeface="Century Gothic" panose="020B0502020202020204" pitchFamily="34" charset="0"/>
              </a:rPr>
              <a:t>Back to</a:t>
            </a:r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r>
              <a:rPr lang="en-GB" sz="1350" b="1" dirty="0">
                <a:latin typeface="Century Gothic" panose="020B0502020202020204" pitchFamily="34" charset="0"/>
              </a:rPr>
              <a:t>Question</a:t>
            </a: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58820" y="6091392"/>
            <a:ext cx="364159" cy="364159"/>
            <a:chOff x="2306595" y="527079"/>
            <a:chExt cx="691978" cy="691978"/>
          </a:xfrm>
        </p:grpSpPr>
        <p:sp>
          <p:nvSpPr>
            <p:cNvPr id="37" name="Isosceles Triangle 36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40" name="Rectangle 39">
            <a:hlinkClick r:id="rId3" action="ppaction://hlinksldjump"/>
          </p:cNvPr>
          <p:cNvSpPr/>
          <p:nvPr/>
        </p:nvSpPr>
        <p:spPr>
          <a:xfrm>
            <a:off x="430019" y="5329930"/>
            <a:ext cx="1421759" cy="1271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5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5" name="TextBox 14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7" name="Hexagon 16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6578" y="1981922"/>
            <a:ext cx="6577523" cy="248236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>
                <a:latin typeface="Century Gothic" panose="020B0502020202020204" pitchFamily="34" charset="0"/>
              </a:rPr>
              <a:t>Why don’t you check out the </a:t>
            </a:r>
            <a:r>
              <a:rPr lang="en-GB" dirty="0" err="1" smtClean="0">
                <a:latin typeface="Century Gothic" panose="020B0502020202020204" pitchFamily="34" charset="0"/>
              </a:rPr>
              <a:t>minibeasts</a:t>
            </a:r>
            <a:r>
              <a:rPr lang="en-GB" dirty="0" smtClean="0">
                <a:latin typeface="Century Gothic" panose="020B0502020202020204" pitchFamily="34" charset="0"/>
              </a:rPr>
              <a:t> that live near you ?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>
                <a:latin typeface="Century Gothic" panose="020B0502020202020204" pitchFamily="34" charset="0"/>
              </a:rPr>
              <a:t>You’ll find them in the playground, garden, park, under stones, almost everywhere!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 smtClean="0">
                <a:solidFill>
                  <a:srgbClr val="E35205"/>
                </a:solidFill>
                <a:latin typeface="Century Gothic" panose="020B0502020202020204" pitchFamily="34" charset="0"/>
              </a:rPr>
              <a:t>Make sure you treat them carefully, they all have important jobs to do!</a:t>
            </a:r>
            <a:endParaRPr lang="en-GB" b="1" dirty="0">
              <a:solidFill>
                <a:srgbClr val="E35205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Hexagon 5">
            <a:hlinkClick r:id="rId2" action="ppaction://hlinksldjump"/>
          </p:cNvPr>
          <p:cNvSpPr/>
          <p:nvPr/>
        </p:nvSpPr>
        <p:spPr>
          <a:xfrm>
            <a:off x="3861121" y="4994207"/>
            <a:ext cx="1421759" cy="1225654"/>
          </a:xfrm>
          <a:prstGeom prst="hexagon">
            <a:avLst/>
          </a:prstGeom>
          <a:solidFill>
            <a:srgbClr val="00B2A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 smtClean="0">
                <a:latin typeface="Century Gothic" panose="020B0502020202020204" pitchFamily="34" charset="0"/>
              </a:rPr>
              <a:t>Start Again</a:t>
            </a:r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3556914">
            <a:off x="4389921" y="5732929"/>
            <a:ext cx="364159" cy="364159"/>
            <a:chOff x="2306595" y="527079"/>
            <a:chExt cx="691978" cy="691978"/>
          </a:xfrm>
        </p:grpSpPr>
        <p:sp>
          <p:nvSpPr>
            <p:cNvPr id="10" name="Isosceles Triangle 9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2" name="Rectangle 1">
            <a:hlinkClick r:id="" action="ppaction://hlinkshowjump?jump=firstslide"/>
          </p:cNvPr>
          <p:cNvSpPr/>
          <p:nvPr/>
        </p:nvSpPr>
        <p:spPr>
          <a:xfrm>
            <a:off x="3861121" y="4971467"/>
            <a:ext cx="1421759" cy="1271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50" y="1582340"/>
            <a:ext cx="2843543" cy="189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4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8375 -0.01574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75" y="-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6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6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909" y="1984314"/>
            <a:ext cx="4250471" cy="4351338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Someone who studies insects is called an </a:t>
            </a:r>
            <a:r>
              <a:rPr lang="en-GB" b="1" dirty="0" err="1" smtClean="0">
                <a:latin typeface="Century Gothic" panose="020B0502020202020204" pitchFamily="34" charset="0"/>
              </a:rPr>
              <a:t>entymologist</a:t>
            </a:r>
            <a:r>
              <a:rPr lang="en-GB" b="1" dirty="0" smtClean="0">
                <a:latin typeface="Century Gothic" panose="020B0502020202020204" pitchFamily="34" charset="0"/>
              </a:rPr>
              <a:t>.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5756" y="5681300"/>
            <a:ext cx="4572000" cy="2135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788" dirty="0">
                <a:latin typeface="Century Gothic" panose="020B0502020202020204" pitchFamily="34" charset="0"/>
              </a:rPr>
              <a:t>Image: </a:t>
            </a:r>
            <a:r>
              <a:rPr lang="en-GB" sz="788" dirty="0" smtClean="0">
                <a:latin typeface="Century Gothic" panose="020B0502020202020204" pitchFamily="34" charset="0"/>
              </a:rPr>
              <a:t>CC </a:t>
            </a:r>
            <a:r>
              <a:rPr lang="en-GB" sz="788" dirty="0">
                <a:latin typeface="Century Gothic" panose="020B0502020202020204" pitchFamily="34" charset="0"/>
              </a:rPr>
              <a:t>BY 4.0 (http://creativecommons.org/licenses/by/4.0</a:t>
            </a:r>
            <a:r>
              <a:rPr lang="en-GB" sz="788" dirty="0" smtClean="0">
                <a:latin typeface="Century Gothic" panose="020B0502020202020204" pitchFamily="34" charset="0"/>
              </a:rPr>
              <a:t>) | </a:t>
            </a:r>
            <a:r>
              <a:rPr lang="en-GB" sz="788" dirty="0">
                <a:latin typeface="Century Gothic" panose="020B0502020202020204" pitchFamily="34" charset="0"/>
              </a:rPr>
              <a:t>Wikimedia Commons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74566" y="439115"/>
            <a:ext cx="2194869" cy="994172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300" dirty="0">
                <a:latin typeface="Century Gothic" panose="020B0502020202020204" pitchFamily="34" charset="0"/>
              </a:rPr>
              <a:t>Incorrect.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07441" y="4853069"/>
            <a:ext cx="1421759" cy="1225654"/>
            <a:chOff x="1859692" y="3987354"/>
            <a:chExt cx="1421759" cy="1225654"/>
          </a:xfrm>
        </p:grpSpPr>
        <p:sp>
          <p:nvSpPr>
            <p:cNvPr id="6" name="Hexagon 5">
              <a:hlinkClick r:id="rId2" action="ppaction://hlinksldjump"/>
            </p:cNvPr>
            <p:cNvSpPr/>
            <p:nvPr/>
          </p:nvSpPr>
          <p:spPr>
            <a:xfrm>
              <a:off x="1859692" y="3987354"/>
              <a:ext cx="1421759" cy="1225654"/>
            </a:xfrm>
            <a:prstGeom prst="hexagon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b="1" dirty="0">
                  <a:latin typeface="Century Gothic" panose="020B0502020202020204" pitchFamily="34" charset="0"/>
                </a:rPr>
                <a:t>Next</a:t>
              </a:r>
            </a:p>
            <a:p>
              <a:pPr algn="ctr"/>
              <a:r>
                <a:rPr lang="en-GB" sz="1350" b="1" dirty="0">
                  <a:latin typeface="Century Gothic" panose="020B0502020202020204" pitchFamily="34" charset="0"/>
                </a:rPr>
                <a:t>Question</a:t>
              </a:r>
            </a:p>
            <a:p>
              <a:pPr algn="ctr"/>
              <a:endParaRPr lang="en-GB" sz="1350" b="1" dirty="0">
                <a:latin typeface="Century Gothic" panose="020B0502020202020204" pitchFamily="34" charset="0"/>
              </a:endParaRPr>
            </a:p>
            <a:p>
              <a:pPr algn="ctr"/>
              <a:endParaRPr lang="en-GB" sz="1350" b="1" dirty="0">
                <a:latin typeface="Century Gothic" panose="020B0502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rot="3696709">
              <a:off x="2388492" y="4724931"/>
              <a:ext cx="364159" cy="364159"/>
              <a:chOff x="2306595" y="527079"/>
              <a:chExt cx="691978" cy="691978"/>
            </a:xfrm>
          </p:grpSpPr>
          <p:sp>
            <p:nvSpPr>
              <p:cNvPr id="11" name="Isosceles Triangle 10"/>
              <p:cNvSpPr/>
              <p:nvPr/>
            </p:nvSpPr>
            <p:spPr>
              <a:xfrm rot="16200000">
                <a:off x="2372497" y="691978"/>
                <a:ext cx="420130" cy="36218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306595" y="527079"/>
                <a:ext cx="691978" cy="69197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4" name="TextBox 13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6" name="Hexagon 15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71" y="2174694"/>
            <a:ext cx="2591468" cy="3312727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1607441" y="4853069"/>
            <a:ext cx="1421759" cy="126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How many legs do insects have?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41" y="2513362"/>
            <a:ext cx="1328738" cy="1935956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37" y="2599858"/>
            <a:ext cx="1769966" cy="19552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73218" y="2939719"/>
            <a:ext cx="2108570" cy="12558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2" name="TextBox 11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8" name="Hexagon 17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0" name="Hexagon 29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32" name="Hexagon 31">
            <a:hlinkClick r:id="" action="ppaction://hlinkshowjump?jump=nextslide"/>
          </p:cNvPr>
          <p:cNvSpPr/>
          <p:nvPr/>
        </p:nvSpPr>
        <p:spPr>
          <a:xfrm>
            <a:off x="4117880" y="4918998"/>
            <a:ext cx="908239" cy="782965"/>
          </a:xfrm>
          <a:prstGeom prst="hexagon">
            <a:avLst/>
          </a:prstGeom>
          <a:solidFill>
            <a:srgbClr val="5D285F"/>
          </a:solidFill>
          <a:ln>
            <a:solidFill>
              <a:srgbClr val="5D2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entury Gothic" panose="020B0502020202020204" pitchFamily="34" charset="0"/>
              </a:rPr>
              <a:t>6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33" name="Hexagon 32">
            <a:hlinkClick r:id="rId5" action="ppaction://hlinksldjump"/>
          </p:cNvPr>
          <p:cNvSpPr/>
          <p:nvPr/>
        </p:nvSpPr>
        <p:spPr>
          <a:xfrm>
            <a:off x="6091955" y="4916700"/>
            <a:ext cx="918655" cy="791943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entury Gothic" panose="020B0502020202020204" pitchFamily="34" charset="0"/>
              </a:rPr>
              <a:t>14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34" name="Hexagon 33">
            <a:hlinkClick r:id="" action="ppaction://hlinkshowjump?jump=nextslide"/>
          </p:cNvPr>
          <p:cNvSpPr/>
          <p:nvPr/>
        </p:nvSpPr>
        <p:spPr>
          <a:xfrm>
            <a:off x="2121507" y="4932774"/>
            <a:ext cx="908239" cy="782965"/>
          </a:xfrm>
          <a:prstGeom prst="hexagon">
            <a:avLst/>
          </a:prstGeom>
          <a:solidFill>
            <a:srgbClr val="E35205"/>
          </a:solidFill>
          <a:ln>
            <a:solidFill>
              <a:srgbClr val="E352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entury Gothic" panose="020B0502020202020204" pitchFamily="34" charset="0"/>
              </a:rPr>
              <a:t>8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2098273" y="4922677"/>
            <a:ext cx="931473" cy="788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hlinkClick r:id="rId6" action="ppaction://hlinksldjump"/>
          </p:cNvPr>
          <p:cNvSpPr/>
          <p:nvPr/>
        </p:nvSpPr>
        <p:spPr>
          <a:xfrm>
            <a:off x="6085545" y="4913253"/>
            <a:ext cx="931473" cy="788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4087344" y="4913622"/>
            <a:ext cx="931473" cy="788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50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686" y="616805"/>
            <a:ext cx="5080172" cy="1333764"/>
          </a:xfrm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Century Gothic" panose="020B0502020202020204" pitchFamily="34" charset="0"/>
              </a:rPr>
              <a:t>Well done!  </a:t>
            </a:r>
            <a:br>
              <a:rPr lang="en-GB" sz="4000" dirty="0" smtClean="0">
                <a:latin typeface="Century Gothic" panose="020B0502020202020204" pitchFamily="34" charset="0"/>
              </a:rPr>
            </a:br>
            <a:r>
              <a:rPr lang="en-GB" sz="4000" dirty="0" smtClean="0">
                <a:latin typeface="Century Gothic" panose="020B0502020202020204" pitchFamily="34" charset="0"/>
              </a:rPr>
              <a:t>You are correct.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7504" y="2378056"/>
            <a:ext cx="3152518" cy="2099688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>
                <a:latin typeface="Century Gothic" panose="020B0502020202020204" pitchFamily="34" charset="0"/>
              </a:rPr>
              <a:t>All </a:t>
            </a:r>
            <a:r>
              <a:rPr lang="en-GB" b="1" dirty="0" smtClean="0">
                <a:latin typeface="Century Gothic" panose="020B0502020202020204" pitchFamily="34" charset="0"/>
              </a:rPr>
              <a:t>insects</a:t>
            </a:r>
            <a:r>
              <a:rPr lang="en-GB" dirty="0" smtClean="0">
                <a:latin typeface="Century Gothic" panose="020B0502020202020204" pitchFamily="34" charset="0"/>
              </a:rPr>
              <a:t> have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 smtClean="0">
                <a:latin typeface="Century Gothic" panose="020B0502020202020204" pitchFamily="34" charset="0"/>
              </a:rPr>
              <a:t>6 legs </a:t>
            </a:r>
            <a:r>
              <a:rPr lang="en-GB" dirty="0" smtClean="0">
                <a:latin typeface="Century Gothic" panose="020B0502020202020204" pitchFamily="34" charset="0"/>
              </a:rPr>
              <a:t>attached to their thorax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8332" y="5687478"/>
            <a:ext cx="5646306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88">
                <a:latin typeface="Century Gothic" panose="020B0502020202020204" pitchFamily="34" charset="0"/>
              </a:rPr>
              <a:t>Image: By Bugboy52.40 (Derivative from images uploaded by Fir0002.) [CC BY-SA 3.0 via Wikimedia Commons</a:t>
            </a:r>
            <a:endParaRPr lang="en-GB" sz="788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48973" y="4993596"/>
            <a:ext cx="1421759" cy="1225654"/>
            <a:chOff x="1859692" y="3987354"/>
            <a:chExt cx="1421759" cy="1225654"/>
          </a:xfrm>
        </p:grpSpPr>
        <p:sp>
          <p:nvSpPr>
            <p:cNvPr id="6" name="Hexagon 5">
              <a:hlinkClick r:id="rId2" action="ppaction://hlinksldjump"/>
            </p:cNvPr>
            <p:cNvSpPr/>
            <p:nvPr/>
          </p:nvSpPr>
          <p:spPr>
            <a:xfrm>
              <a:off x="1859692" y="3987354"/>
              <a:ext cx="1421759" cy="1225654"/>
            </a:xfrm>
            <a:prstGeom prst="hexagon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b="1" dirty="0">
                  <a:latin typeface="Century Gothic" panose="020B0502020202020204" pitchFamily="34" charset="0"/>
                </a:rPr>
                <a:t>Next</a:t>
              </a:r>
            </a:p>
            <a:p>
              <a:pPr algn="ctr"/>
              <a:r>
                <a:rPr lang="en-GB" sz="1350" b="1" dirty="0">
                  <a:latin typeface="Century Gothic" panose="020B0502020202020204" pitchFamily="34" charset="0"/>
                </a:rPr>
                <a:t>Question</a:t>
              </a:r>
            </a:p>
            <a:p>
              <a:pPr algn="ctr"/>
              <a:endParaRPr lang="en-GB" sz="1350" b="1" dirty="0">
                <a:latin typeface="Century Gothic" panose="020B0502020202020204" pitchFamily="34" charset="0"/>
              </a:endParaRPr>
            </a:p>
            <a:p>
              <a:pPr algn="ctr"/>
              <a:endParaRPr lang="en-GB" sz="1350" b="1" dirty="0">
                <a:latin typeface="Century Gothic" panose="020B050202020202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 rot="3819916">
              <a:off x="2388492" y="4724931"/>
              <a:ext cx="364159" cy="364159"/>
              <a:chOff x="2306595" y="527079"/>
              <a:chExt cx="691978" cy="691978"/>
            </a:xfrm>
          </p:grpSpPr>
          <p:sp>
            <p:nvSpPr>
              <p:cNvPr id="10" name="Isosceles Triangle 9"/>
              <p:cNvSpPr/>
              <p:nvPr/>
            </p:nvSpPr>
            <p:spPr>
              <a:xfrm rot="16200000">
                <a:off x="2372497" y="691978"/>
                <a:ext cx="420130" cy="36218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306595" y="527079"/>
                <a:ext cx="691978" cy="69197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3" name="TextBox 12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5" name="Hexagon 14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82" y="2226469"/>
            <a:ext cx="3353936" cy="3263504"/>
          </a:xfrm>
        </p:spPr>
      </p:pic>
    </p:spTree>
    <p:extLst>
      <p:ext uri="{BB962C8B-B14F-4D97-AF65-F5344CB8AC3E}">
        <p14:creationId xmlns:p14="http://schemas.microsoft.com/office/powerpoint/2010/main" val="2920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759" y="430878"/>
            <a:ext cx="2588483" cy="994172"/>
          </a:xfrm>
          <a:ln w="3810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Incorrect.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8332" y="5687478"/>
            <a:ext cx="5646306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88" dirty="0">
                <a:latin typeface="Century Gothic" panose="020B0502020202020204" pitchFamily="34" charset="0"/>
              </a:rPr>
              <a:t>Image: By Bugboy52.40 (Derivative from images uploaded by Fir0002.) [CC BY-SA 3.0 via Wikimedia Commons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4" name="TextBox 13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6" name="Hexagon 15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30" name="Content Placeholder 2"/>
          <p:cNvSpPr txBox="1">
            <a:spLocks/>
          </p:cNvSpPr>
          <p:nvPr/>
        </p:nvSpPr>
        <p:spPr>
          <a:xfrm>
            <a:off x="727503" y="2378056"/>
            <a:ext cx="3393735" cy="2099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 smtClean="0">
                <a:latin typeface="Century Gothic" panose="020B0502020202020204" pitchFamily="34" charset="0"/>
              </a:rPr>
              <a:t>Look at the pictures to help you and try again!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82" y="2226469"/>
            <a:ext cx="3353936" cy="326350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068859" y="4990936"/>
            <a:ext cx="1421759" cy="1225654"/>
            <a:chOff x="1859692" y="3987354"/>
            <a:chExt cx="1421759" cy="1225654"/>
          </a:xfrm>
        </p:grpSpPr>
        <p:sp>
          <p:nvSpPr>
            <p:cNvPr id="32" name="Hexagon 31">
              <a:hlinkClick r:id="rId3" action="ppaction://hlinksldjump"/>
            </p:cNvPr>
            <p:cNvSpPr/>
            <p:nvPr/>
          </p:nvSpPr>
          <p:spPr>
            <a:xfrm>
              <a:off x="1859692" y="3987354"/>
              <a:ext cx="1421759" cy="1225654"/>
            </a:xfrm>
            <a:prstGeom prst="hexagon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b="1" dirty="0">
                  <a:latin typeface="Century Gothic" panose="020B0502020202020204" pitchFamily="34" charset="0"/>
                </a:rPr>
                <a:t>Back to</a:t>
              </a:r>
            </a:p>
            <a:p>
              <a:pPr algn="ctr"/>
              <a:r>
                <a:rPr lang="en-GB" sz="1350" b="1" dirty="0">
                  <a:latin typeface="Century Gothic" panose="020B0502020202020204" pitchFamily="34" charset="0"/>
                </a:rPr>
                <a:t>Question</a:t>
              </a:r>
            </a:p>
            <a:p>
              <a:pPr algn="ctr"/>
              <a:endParaRPr lang="en-GB" sz="1350" b="1" dirty="0">
                <a:latin typeface="Century Gothic" panose="020B0502020202020204" pitchFamily="34" charset="0"/>
              </a:endParaRPr>
            </a:p>
            <a:p>
              <a:pPr algn="ctr"/>
              <a:endParaRPr lang="en-GB" sz="1350" b="1" dirty="0">
                <a:latin typeface="Century Gothic" panose="020B0502020202020204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388492" y="4724931"/>
              <a:ext cx="364159" cy="364159"/>
              <a:chOff x="2306595" y="527079"/>
              <a:chExt cx="691978" cy="691978"/>
            </a:xfrm>
          </p:grpSpPr>
          <p:sp>
            <p:nvSpPr>
              <p:cNvPr id="34" name="Isosceles Triangle 33"/>
              <p:cNvSpPr/>
              <p:nvPr/>
            </p:nvSpPr>
            <p:spPr>
              <a:xfrm rot="16200000">
                <a:off x="2372497" y="691978"/>
                <a:ext cx="420130" cy="36218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306595" y="527079"/>
                <a:ext cx="691978" cy="69197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1043002" y="4990936"/>
            <a:ext cx="1421759" cy="1225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1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13" y="2544558"/>
            <a:ext cx="2624276" cy="17488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Which of these invertebrates is from the arachnid family?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75" y="2569930"/>
            <a:ext cx="2240500" cy="1723462"/>
          </a:xfrm>
        </p:spPr>
      </p:pic>
      <p:pic>
        <p:nvPicPr>
          <p:cNvPr id="9" name="Content Placeholder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261" y="2476291"/>
            <a:ext cx="1328738" cy="19359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1268" y="5308717"/>
            <a:ext cx="59930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25" dirty="0">
                <a:solidFill>
                  <a:schemeClr val="bg1"/>
                </a:solidFill>
                <a:latin typeface="Cenutry gothic"/>
              </a:rPr>
              <a:t>Butterfly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182301" y="3999732"/>
            <a:ext cx="3869339" cy="3168409"/>
            <a:chOff x="5182301" y="3999732"/>
            <a:chExt cx="3869339" cy="3168409"/>
          </a:xfrm>
        </p:grpSpPr>
        <p:sp>
          <p:nvSpPr>
            <p:cNvPr id="14" name="TextBox 13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833531" y="3999732"/>
              <a:ext cx="3218109" cy="3168409"/>
              <a:chOff x="2981591" y="575007"/>
              <a:chExt cx="7072908" cy="6963675"/>
            </a:xfrm>
          </p:grpSpPr>
          <p:sp>
            <p:nvSpPr>
              <p:cNvPr id="16" name="Hexagon 15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048105" y="4932774"/>
            <a:ext cx="908239" cy="782965"/>
            <a:chOff x="2302743" y="4932774"/>
            <a:chExt cx="908239" cy="782965"/>
          </a:xfrm>
        </p:grpSpPr>
        <p:sp>
          <p:nvSpPr>
            <p:cNvPr id="31" name="Hexagon 30">
              <a:hlinkClick r:id="" action="ppaction://hlinkshowjump?jump=nextslide"/>
            </p:cNvPr>
            <p:cNvSpPr/>
            <p:nvPr/>
          </p:nvSpPr>
          <p:spPr>
            <a:xfrm>
              <a:off x="2302743" y="4932774"/>
              <a:ext cx="908239" cy="782965"/>
            </a:xfrm>
            <a:prstGeom prst="hexagon">
              <a:avLst/>
            </a:prstGeom>
            <a:solidFill>
              <a:srgbClr val="E35205"/>
            </a:solidFill>
            <a:ln>
              <a:solidFill>
                <a:srgbClr val="E352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329212" y="5183159"/>
              <a:ext cx="881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Butterfly</a:t>
              </a:r>
              <a:endParaRPr lang="en-GB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0" name="Rectangle 29">
            <a:hlinkClick r:id="rId5" action="ppaction://hlinksldjump"/>
          </p:cNvPr>
          <p:cNvSpPr/>
          <p:nvPr/>
        </p:nvSpPr>
        <p:spPr>
          <a:xfrm>
            <a:off x="2024871" y="4916700"/>
            <a:ext cx="931473" cy="80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Hexagon 31">
            <a:hlinkClick r:id="" action="ppaction://hlinkshowjump?jump=nextslide"/>
          </p:cNvPr>
          <p:cNvSpPr/>
          <p:nvPr/>
        </p:nvSpPr>
        <p:spPr>
          <a:xfrm>
            <a:off x="4154039" y="4918998"/>
            <a:ext cx="908239" cy="782965"/>
          </a:xfrm>
          <a:prstGeom prst="hexagon">
            <a:avLst/>
          </a:prstGeom>
          <a:solidFill>
            <a:srgbClr val="5D285F"/>
          </a:solidFill>
          <a:ln>
            <a:solidFill>
              <a:srgbClr val="5D2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entury Gothic" panose="020B0502020202020204" pitchFamily="34" charset="0"/>
              </a:rPr>
              <a:t>Snail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31522" y="4916700"/>
            <a:ext cx="918655" cy="791943"/>
            <a:chOff x="7020904" y="4916700"/>
            <a:chExt cx="918655" cy="791943"/>
          </a:xfrm>
        </p:grpSpPr>
        <p:sp>
          <p:nvSpPr>
            <p:cNvPr id="33" name="Hexagon 32">
              <a:hlinkClick r:id="rId6" action="ppaction://hlinksldjump"/>
            </p:cNvPr>
            <p:cNvSpPr/>
            <p:nvPr/>
          </p:nvSpPr>
          <p:spPr>
            <a:xfrm>
              <a:off x="7020904" y="4916700"/>
              <a:ext cx="918655" cy="791943"/>
            </a:xfrm>
            <a:prstGeom prst="hexag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10696" y="5163540"/>
              <a:ext cx="7804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Spider</a:t>
              </a:r>
              <a:endParaRPr lang="en-GB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5" name="Rectangle 34">
            <a:hlinkClick r:id="rId7" action="ppaction://hlinksldjump"/>
          </p:cNvPr>
          <p:cNvSpPr/>
          <p:nvPr/>
        </p:nvSpPr>
        <p:spPr>
          <a:xfrm>
            <a:off x="4142421" y="4904597"/>
            <a:ext cx="931473" cy="80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225112" y="4926215"/>
            <a:ext cx="931473" cy="80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1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686" y="515911"/>
            <a:ext cx="5080172" cy="1309714"/>
          </a:xfrm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Century Gothic" panose="020B0502020202020204" pitchFamily="34" charset="0"/>
              </a:rPr>
              <a:t>Well done!  </a:t>
            </a:r>
            <a:br>
              <a:rPr lang="en-GB" sz="4000" dirty="0" smtClean="0">
                <a:latin typeface="Century Gothic" panose="020B0502020202020204" pitchFamily="34" charset="0"/>
              </a:rPr>
            </a:br>
            <a:r>
              <a:rPr lang="en-GB" sz="4000" dirty="0" smtClean="0">
                <a:latin typeface="Century Gothic" panose="020B0502020202020204" pitchFamily="34" charset="0"/>
              </a:rPr>
              <a:t>You are correct.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2090198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Spiders are </a:t>
            </a:r>
            <a:r>
              <a:rPr lang="en-GB" b="1" dirty="0" smtClean="0">
                <a:latin typeface="Century Gothic" panose="020B0502020202020204" pitchFamily="34" charset="0"/>
              </a:rPr>
              <a:t>arachnids</a:t>
            </a:r>
            <a:r>
              <a:rPr lang="en-GB" dirty="0" smtClean="0">
                <a:latin typeface="Century Gothic" panose="020B0502020202020204" pitchFamily="34" charset="0"/>
              </a:rPr>
              <a:t>, along with scorpions.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8138">
            <a:off x="4443798" y="2865745"/>
            <a:ext cx="3886200" cy="1984951"/>
          </a:xfrm>
        </p:spPr>
      </p:pic>
      <p:grpSp>
        <p:nvGrpSpPr>
          <p:cNvPr id="4" name="Group 3"/>
          <p:cNvGrpSpPr/>
          <p:nvPr/>
        </p:nvGrpSpPr>
        <p:grpSpPr>
          <a:xfrm>
            <a:off x="1138909" y="4813217"/>
            <a:ext cx="1421759" cy="1225654"/>
            <a:chOff x="1859692" y="3987354"/>
            <a:chExt cx="1421759" cy="1225654"/>
          </a:xfrm>
        </p:grpSpPr>
        <p:sp>
          <p:nvSpPr>
            <p:cNvPr id="6" name="Hexagon 5">
              <a:hlinkClick r:id="rId3" action="ppaction://hlinksldjump"/>
            </p:cNvPr>
            <p:cNvSpPr/>
            <p:nvPr/>
          </p:nvSpPr>
          <p:spPr>
            <a:xfrm>
              <a:off x="1859692" y="3987354"/>
              <a:ext cx="1421759" cy="1225654"/>
            </a:xfrm>
            <a:prstGeom prst="hexagon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b="1" dirty="0">
                  <a:latin typeface="Century Gothic" panose="020B0502020202020204" pitchFamily="34" charset="0"/>
                </a:rPr>
                <a:t>Next</a:t>
              </a:r>
            </a:p>
            <a:p>
              <a:pPr algn="ctr"/>
              <a:r>
                <a:rPr lang="en-GB" sz="1350" b="1" dirty="0">
                  <a:latin typeface="Century Gothic" panose="020B0502020202020204" pitchFamily="34" charset="0"/>
                </a:rPr>
                <a:t>Question</a:t>
              </a:r>
            </a:p>
            <a:p>
              <a:pPr algn="ctr"/>
              <a:endParaRPr lang="en-GB" sz="1350" b="1" dirty="0">
                <a:latin typeface="Century Gothic" panose="020B0502020202020204" pitchFamily="34" charset="0"/>
              </a:endParaRPr>
            </a:p>
            <a:p>
              <a:pPr algn="ctr"/>
              <a:endParaRPr lang="en-GB" sz="1350" b="1" dirty="0">
                <a:latin typeface="Century Gothic" panose="020B050202020202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 rot="10800000">
              <a:off x="2388492" y="4724931"/>
              <a:ext cx="364159" cy="364159"/>
              <a:chOff x="2306595" y="527079"/>
              <a:chExt cx="691978" cy="691978"/>
            </a:xfrm>
          </p:grpSpPr>
          <p:sp>
            <p:nvSpPr>
              <p:cNvPr id="10" name="Isosceles Triangle 9"/>
              <p:cNvSpPr/>
              <p:nvPr/>
            </p:nvSpPr>
            <p:spPr>
              <a:xfrm rot="16200000">
                <a:off x="2372497" y="691978"/>
                <a:ext cx="420130" cy="36218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306595" y="527079"/>
                <a:ext cx="691978" cy="69197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3" name="TextBox 12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5" name="Hexagon 14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29" name="Rectangle 28">
            <a:hlinkClick r:id="rId3" action="ppaction://hlinksldjump"/>
          </p:cNvPr>
          <p:cNvSpPr/>
          <p:nvPr/>
        </p:nvSpPr>
        <p:spPr>
          <a:xfrm>
            <a:off x="1137139" y="4804783"/>
            <a:ext cx="1421759" cy="126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1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1330</Words>
  <Application>Microsoft Office PowerPoint</Application>
  <PresentationFormat>On-screen Show (4:3)</PresentationFormat>
  <Paragraphs>612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Cenutry gothic</vt:lpstr>
      <vt:lpstr>Office Theme</vt:lpstr>
      <vt:lpstr>Minibeast Quiz</vt:lpstr>
      <vt:lpstr>Entomology is the study of insects.   True or false?</vt:lpstr>
      <vt:lpstr>Well done!   You are correct.</vt:lpstr>
      <vt:lpstr>PowerPoint Presentation</vt:lpstr>
      <vt:lpstr>How many legs do insects have?</vt:lpstr>
      <vt:lpstr>Well done!   You are correct.</vt:lpstr>
      <vt:lpstr>Incorrect.</vt:lpstr>
      <vt:lpstr>Which of these invertebrates is from the arachnid family?</vt:lpstr>
      <vt:lpstr>Well done!   You are correct.</vt:lpstr>
      <vt:lpstr>Incorrect</vt:lpstr>
      <vt:lpstr>PowerPoint Presentation</vt:lpstr>
      <vt:lpstr>Which of these invertebrates is NOT a crustacean?</vt:lpstr>
      <vt:lpstr>Well done!   You are correct.</vt:lpstr>
      <vt:lpstr>PowerPoint Presentation</vt:lpstr>
      <vt:lpstr>PowerPoint Presentation</vt:lpstr>
      <vt:lpstr>Roughly how many lenses can a fly have on one of its compound eyes?</vt:lpstr>
      <vt:lpstr>Well done!   You are correct.</vt:lpstr>
      <vt:lpstr>Incorrect.</vt:lpstr>
      <vt:lpstr>Incorrect.</vt:lpstr>
      <vt:lpstr>There is a creature called the  ‘bird-dropping caterpillar’.   True or False?</vt:lpstr>
      <vt:lpstr>You’re right, it’s true!   Check it out below:</vt:lpstr>
      <vt:lpstr>Incorrect.  There is!  See below.</vt:lpstr>
      <vt:lpstr>To which part of its body are a dragonfly’s wings attached?</vt:lpstr>
      <vt:lpstr>That’s correct.</vt:lpstr>
      <vt:lpstr>PowerPoint Presentation</vt:lpstr>
      <vt:lpstr>PowerPoint Presentation</vt:lpstr>
      <vt:lpstr>What does the term ‘myriapod’ mean?</vt:lpstr>
      <vt:lpstr>That’s correct.</vt:lpstr>
      <vt:lpstr>PowerPoint Presentation</vt:lpstr>
      <vt:lpstr>PowerPoint Presentation</vt:lpstr>
      <vt:lpstr>What percentage of creatures on earth are invertebrates?</vt:lpstr>
      <vt:lpstr>That’s correct.</vt:lpstr>
      <vt:lpstr>PowerPoint Presentation</vt:lpstr>
      <vt:lpstr>PowerPoint Presentation</vt:lpstr>
      <vt:lpstr>Which of these three minibeasts is a carnivore?</vt:lpstr>
      <vt:lpstr>That’s correct.</vt:lpstr>
      <vt:lpstr>PowerPoint Presentation</vt:lpstr>
      <vt:lpstr>PowerPoint Presentation</vt:lpstr>
    </vt:vector>
  </TitlesOfParts>
  <Company>Leeds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Bartley, Izzy</dc:creator>
  <cp:lastModifiedBy>Bartley, Izzy</cp:lastModifiedBy>
  <cp:revision>79</cp:revision>
  <dcterms:created xsi:type="dcterms:W3CDTF">2017-08-01T09:56:41Z</dcterms:created>
  <dcterms:modified xsi:type="dcterms:W3CDTF">2018-01-26T20:08:29Z</dcterms:modified>
</cp:coreProperties>
</file>